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rts/chart1.xml" ContentType="application/vnd.openxmlformats-officedocument.drawingml.chart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18" r:id="rId2"/>
    <p:sldId id="319" r:id="rId3"/>
    <p:sldId id="320" r:id="rId4"/>
    <p:sldId id="321" r:id="rId5"/>
    <p:sldId id="322" r:id="rId6"/>
    <p:sldId id="326" r:id="rId7"/>
    <p:sldId id="330" r:id="rId8"/>
    <p:sldId id="328" r:id="rId9"/>
    <p:sldId id="327" r:id="rId10"/>
    <p:sldId id="358" r:id="rId11"/>
    <p:sldId id="359" r:id="rId12"/>
    <p:sldId id="360" r:id="rId13"/>
    <p:sldId id="331" r:id="rId14"/>
    <p:sldId id="332" r:id="rId15"/>
    <p:sldId id="333" r:id="rId16"/>
    <p:sldId id="334" r:id="rId17"/>
    <p:sldId id="335" r:id="rId18"/>
    <p:sldId id="340" r:id="rId19"/>
    <p:sldId id="341" r:id="rId20"/>
    <p:sldId id="363" r:id="rId21"/>
    <p:sldId id="364" r:id="rId22"/>
    <p:sldId id="342" r:id="rId23"/>
    <p:sldId id="336" r:id="rId24"/>
    <p:sldId id="337" r:id="rId25"/>
    <p:sldId id="338" r:id="rId26"/>
    <p:sldId id="339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1" r:id="rId35"/>
    <p:sldId id="350" r:id="rId36"/>
    <p:sldId id="352" r:id="rId37"/>
    <p:sldId id="353" r:id="rId38"/>
    <p:sldId id="354" r:id="rId39"/>
    <p:sldId id="356" r:id="rId40"/>
    <p:sldId id="361" r:id="rId41"/>
    <p:sldId id="357" r:id="rId42"/>
    <p:sldId id="362" r:id="rId4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8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4" pos="1141" userDrawn="1">
          <p15:clr>
            <a:srgbClr val="A4A3A4"/>
          </p15:clr>
        </p15:guide>
        <p15:guide id="5" pos="21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80"/>
    <a:srgbClr val="F66666"/>
    <a:srgbClr val="00FF00"/>
    <a:srgbClr val="629DD1"/>
    <a:srgbClr val="4E949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6" y="102"/>
      </p:cViewPr>
      <p:guideLst>
        <p:guide orient="horz" pos="1638"/>
        <p:guide pos="347"/>
        <p:guide pos="1141"/>
        <p:guide pos="21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232091690544411"/>
          <c:y val="0.11764705882352941"/>
          <c:w val="0.37822349570200575"/>
          <c:h val="0.77647058823529413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504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plosion val="21"/>
            <c:spPr>
              <a:noFill/>
              <a:ln w="30081">
                <a:noFill/>
              </a:ln>
            </c:spPr>
            <c:extLst>
              <c:ext xmlns:c16="http://schemas.microsoft.com/office/drawing/2014/chart" uri="{C3380CC4-5D6E-409C-BE32-E72D297353CC}">
                <c16:uniqueId val="{00000001-5A80-4AD2-8BC3-58ACA5DE0F88}"/>
              </c:ext>
            </c:extLst>
          </c:dPt>
          <c:dPt>
            <c:idx val="1"/>
            <c:bubble3D val="0"/>
            <c:spPr>
              <a:pattFill prst="pct50">
                <a:fgClr>
                  <a:srgbClr xmlns:mc="http://schemas.openxmlformats.org/markup-compatibility/2006" xmlns:a14="http://schemas.microsoft.com/office/drawing/2010/main" val="99CC00" mc:Ignorable="a14" a14:legacySpreadsheetColorIndex="50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376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A80-4AD2-8BC3-58ACA5DE0F88}"/>
              </c:ext>
            </c:extLst>
          </c:dPt>
          <c:val>
            <c:numRef>
              <c:f>Tabelle1!$D$1:$D$2</c:f>
              <c:numCache>
                <c:formatCode>#,000%</c:formatCode>
                <c:ptCount val="2"/>
                <c:pt idx="0">
                  <c:v>0.88888888888888884</c:v>
                </c:pt>
                <c:pt idx="1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80-4AD2-8BC3-58ACA5DE0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0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9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F1EB1-7AD7-4723-87EB-53968CE820EF}" type="datetimeFigureOut">
              <a:rPr lang="de-DE" smtClean="0"/>
              <a:t>20.02.2023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2DFCF-E779-4405-9DA4-D6A65C7D20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0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Dieter: </a:t>
            </a:r>
          </a:p>
          <a:p>
            <a:r>
              <a:rPr lang="de-DE" dirty="0"/>
              <a:t>Herzlich willkommen zu unserem virtuellen Grundschulinfo-Abend. </a:t>
            </a:r>
          </a:p>
          <a:p>
            <a:r>
              <a:rPr lang="de-DE" dirty="0"/>
              <a:t>Normalerweise ist an diesem Abend richtig viel hier oben am AEG los. </a:t>
            </a:r>
          </a:p>
          <a:p>
            <a:r>
              <a:rPr lang="de-DE" dirty="0"/>
              <a:t>Heute hoffen wir, dass eben richtig viel im Netz los ist. </a:t>
            </a:r>
          </a:p>
          <a:p>
            <a:r>
              <a:rPr lang="de-DE" dirty="0"/>
              <a:t>Mein Name ist Dieter Greulich, ich bin seit 3 Jahren Schulleiter hier oben am Kuhberg und ich werde unterstützt von …</a:t>
            </a:r>
          </a:p>
          <a:p>
            <a:endParaRPr lang="de-DE" dirty="0"/>
          </a:p>
          <a:p>
            <a:r>
              <a:rPr lang="de-DE" dirty="0"/>
              <a:t>Christian: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BD4CF-0063-48AC-9372-7E8D7A7FCCF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01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4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8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8902526" cy="150876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600"/>
            </a:lvl1pPr>
            <a:lvl2pPr>
              <a:defRPr sz="28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ACD5C9C-87F6-451A-A305-3965B0E31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5445" y="511206"/>
            <a:ext cx="1499746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1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3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4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5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4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8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3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0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45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oleObject" Target="../embeddings/oleObject3.bin"/><Relationship Id="rId3" Type="http://schemas.openxmlformats.org/officeDocument/2006/relationships/image" Target="../media/image8.png"/><Relationship Id="rId7" Type="http://schemas.openxmlformats.org/officeDocument/2006/relationships/image" Target="../media/image90.png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11" Type="http://schemas.openxmlformats.org/officeDocument/2006/relationships/oleObject" Target="../embeddings/oleObject2.bin"/><Relationship Id="rId15" Type="http://schemas.openxmlformats.org/officeDocument/2006/relationships/chart" Target="../charts/chart1.xml"/><Relationship Id="rId10" Type="http://schemas.openxmlformats.org/officeDocument/2006/relationships/image" Target="../media/image10.emf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2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E1E741-1931-46B6-AB40-94CE3F34E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657600"/>
            <a:ext cx="12188952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AE9A66-4E5F-4391-863A-D1BBC87F6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3794760"/>
            <a:ext cx="11471565" cy="1739347"/>
          </a:xfrm>
        </p:spPr>
        <p:txBody>
          <a:bodyPr>
            <a:normAutofit/>
          </a:bodyPr>
          <a:lstStyle/>
          <a:p>
            <a:r>
              <a:rPr lang="de-DE" dirty="0"/>
              <a:t>Anna-Essinger-Gymnasium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4801CC-5A57-48C6-8288-4506B0B17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486400"/>
            <a:ext cx="1218895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BBC191-3F32-46BF-B03E-C44B30617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0500" y="5452219"/>
            <a:ext cx="9144000" cy="436076"/>
          </a:xfrm>
        </p:spPr>
        <p:txBody>
          <a:bodyPr>
            <a:noAutofit/>
          </a:bodyPr>
          <a:lstStyle/>
          <a:p>
            <a:r>
              <a:rPr lang="de-DE" sz="3600" b="1" dirty="0"/>
              <a:t>Informationen zur Kurswahl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0DC7EB8-7272-40E9-8978-DFE320187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633" y="5962294"/>
            <a:ext cx="1166638" cy="82044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10AC146-873D-407A-B2CE-D5BBC879F4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35" b="20472"/>
          <a:stretch/>
        </p:blipFill>
        <p:spPr>
          <a:xfrm>
            <a:off x="11083" y="0"/>
            <a:ext cx="6783482" cy="36575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CC5F47-95CC-4A2D-BCA5-FCAABC8450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44" t="30769" b="9515"/>
          <a:stretch/>
        </p:blipFill>
        <p:spPr>
          <a:xfrm>
            <a:off x="6802599" y="-11"/>
            <a:ext cx="5378317" cy="36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D5B9D-F638-4500-ABD7-FED4647B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Unterrichtsfächer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4D3FC7A-5E92-4486-9436-5D92323B7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709712"/>
              </p:ext>
            </p:extLst>
          </p:nvPr>
        </p:nvGraphicFramePr>
        <p:xfrm>
          <a:off x="578585" y="1980578"/>
          <a:ext cx="11144985" cy="468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995">
                  <a:extLst>
                    <a:ext uri="{9D8B030D-6E8A-4147-A177-3AD203B41FA5}">
                      <a16:colId xmlns:a16="http://schemas.microsoft.com/office/drawing/2014/main" val="3618126697"/>
                    </a:ext>
                  </a:extLst>
                </a:gridCol>
                <a:gridCol w="3714995">
                  <a:extLst>
                    <a:ext uri="{9D8B030D-6E8A-4147-A177-3AD203B41FA5}">
                      <a16:colId xmlns:a16="http://schemas.microsoft.com/office/drawing/2014/main" val="3775568184"/>
                    </a:ext>
                  </a:extLst>
                </a:gridCol>
                <a:gridCol w="3714995">
                  <a:extLst>
                    <a:ext uri="{9D8B030D-6E8A-4147-A177-3AD203B41FA5}">
                      <a16:colId xmlns:a16="http://schemas.microsoft.com/office/drawing/2014/main" val="4226102003"/>
                    </a:ext>
                  </a:extLst>
                </a:gridCol>
              </a:tblGrid>
              <a:tr h="438406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Aufgabenfeld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Pflichtbereich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Wahlbereich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09681"/>
                  </a:ext>
                </a:extLst>
              </a:tr>
              <a:tr h="113985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</a:t>
                      </a:r>
                    </a:p>
                    <a:p>
                      <a:pPr algn="ctr"/>
                      <a:r>
                        <a:rPr lang="de-DE" sz="2400" dirty="0"/>
                        <a:t>sprachlich – literarisch -künstlerisch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Deutsch</a:t>
                      </a:r>
                    </a:p>
                    <a:p>
                      <a:pPr algn="ctr"/>
                      <a:r>
                        <a:rPr lang="de-DE" sz="2400" dirty="0"/>
                        <a:t>Fremdsprachen</a:t>
                      </a:r>
                    </a:p>
                    <a:p>
                      <a:pPr algn="ctr"/>
                      <a:r>
                        <a:rPr lang="de-DE" sz="2400" dirty="0"/>
                        <a:t>Musik, Bildende Kunst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7137002"/>
                  </a:ext>
                </a:extLst>
              </a:tr>
              <a:tr h="113985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II</a:t>
                      </a:r>
                    </a:p>
                    <a:p>
                      <a:pPr algn="ctr"/>
                      <a:r>
                        <a:rPr lang="de-DE" sz="2400" dirty="0"/>
                        <a:t>gesellschaftswissen-</a:t>
                      </a:r>
                      <a:r>
                        <a:rPr lang="de-DE" sz="2400" dirty="0" err="1"/>
                        <a:t>schaftlich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Geschichte, Geographie</a:t>
                      </a:r>
                    </a:p>
                    <a:p>
                      <a:pPr algn="ctr"/>
                      <a:r>
                        <a:rPr lang="de-DE" sz="2400" dirty="0"/>
                        <a:t>Gemeinschaftskunde</a:t>
                      </a:r>
                    </a:p>
                    <a:p>
                      <a:pPr algn="ctr"/>
                      <a:r>
                        <a:rPr lang="de-DE" sz="2400" dirty="0"/>
                        <a:t>Wirtschaft, Religion, Ethik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0798708"/>
                  </a:ext>
                </a:extLst>
              </a:tr>
              <a:tr h="113985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III</a:t>
                      </a:r>
                    </a:p>
                    <a:p>
                      <a:pPr algn="ctr"/>
                      <a:r>
                        <a:rPr lang="de-DE" sz="2400" dirty="0"/>
                        <a:t>mathematisch - natur-wissenschaftlich - technisch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Mathematik</a:t>
                      </a:r>
                    </a:p>
                    <a:p>
                      <a:pPr algn="ctr"/>
                      <a:r>
                        <a:rPr lang="de-DE" sz="2400" dirty="0"/>
                        <a:t>Biologie, Chemie, Physik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390552"/>
                  </a:ext>
                </a:extLst>
              </a:tr>
              <a:tr h="6585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/>
                        <a:t>ohne Zuordnung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/>
                        <a:t>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430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7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D5B9D-F638-4500-ABD7-FED4647B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Unterrichtsfächer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4D3FC7A-5E92-4486-9436-5D92323B7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174539"/>
              </p:ext>
            </p:extLst>
          </p:nvPr>
        </p:nvGraphicFramePr>
        <p:xfrm>
          <a:off x="578585" y="1980578"/>
          <a:ext cx="11144985" cy="468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995">
                  <a:extLst>
                    <a:ext uri="{9D8B030D-6E8A-4147-A177-3AD203B41FA5}">
                      <a16:colId xmlns:a16="http://schemas.microsoft.com/office/drawing/2014/main" val="3618126697"/>
                    </a:ext>
                  </a:extLst>
                </a:gridCol>
                <a:gridCol w="3714995">
                  <a:extLst>
                    <a:ext uri="{9D8B030D-6E8A-4147-A177-3AD203B41FA5}">
                      <a16:colId xmlns:a16="http://schemas.microsoft.com/office/drawing/2014/main" val="3775568184"/>
                    </a:ext>
                  </a:extLst>
                </a:gridCol>
                <a:gridCol w="3714995">
                  <a:extLst>
                    <a:ext uri="{9D8B030D-6E8A-4147-A177-3AD203B41FA5}">
                      <a16:colId xmlns:a16="http://schemas.microsoft.com/office/drawing/2014/main" val="4226102003"/>
                    </a:ext>
                  </a:extLst>
                </a:gridCol>
              </a:tblGrid>
              <a:tr h="438406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Aufgabenfeld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Pflichtbereich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Wahlbereich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09681"/>
                  </a:ext>
                </a:extLst>
              </a:tr>
              <a:tr h="113985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</a:t>
                      </a:r>
                    </a:p>
                    <a:p>
                      <a:pPr algn="ctr"/>
                      <a:r>
                        <a:rPr lang="de-DE" sz="2400" dirty="0"/>
                        <a:t>sprachlich – literarisch -künstlerisch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Deutsch</a:t>
                      </a:r>
                    </a:p>
                    <a:p>
                      <a:pPr algn="ctr"/>
                      <a:r>
                        <a:rPr lang="de-DE" sz="2400" dirty="0"/>
                        <a:t>Fremdsprachen</a:t>
                      </a:r>
                    </a:p>
                    <a:p>
                      <a:pPr algn="ctr"/>
                      <a:r>
                        <a:rPr lang="de-DE" sz="2400" dirty="0"/>
                        <a:t>Musik, Bildende Kunst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7137002"/>
                  </a:ext>
                </a:extLst>
              </a:tr>
              <a:tr h="113985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II</a:t>
                      </a:r>
                    </a:p>
                    <a:p>
                      <a:pPr algn="ctr"/>
                      <a:r>
                        <a:rPr lang="de-DE" sz="2400" dirty="0"/>
                        <a:t>gesellschaftswissen-</a:t>
                      </a:r>
                      <a:r>
                        <a:rPr lang="de-DE" sz="2400" dirty="0" err="1"/>
                        <a:t>schaftlich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Geschichte, Geographie</a:t>
                      </a:r>
                    </a:p>
                    <a:p>
                      <a:pPr algn="ctr"/>
                      <a:r>
                        <a:rPr lang="de-DE" sz="2400" dirty="0"/>
                        <a:t>Gemeinschaftskunde</a:t>
                      </a:r>
                    </a:p>
                    <a:p>
                      <a:pPr algn="ctr"/>
                      <a:r>
                        <a:rPr lang="de-DE" sz="2400" dirty="0"/>
                        <a:t>Wirtschaft, Religion, Ethik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Psychologie,</a:t>
                      </a:r>
                    </a:p>
                    <a:p>
                      <a:pPr algn="ctr"/>
                      <a:r>
                        <a:rPr lang="de-DE" sz="2400" dirty="0"/>
                        <a:t>Philosophie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0798708"/>
                  </a:ext>
                </a:extLst>
              </a:tr>
              <a:tr h="113985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III</a:t>
                      </a:r>
                    </a:p>
                    <a:p>
                      <a:pPr algn="ctr"/>
                      <a:r>
                        <a:rPr lang="de-DE" sz="2400" dirty="0"/>
                        <a:t>mathematisch - natur-wissenschaftlich - technisch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Mathematik</a:t>
                      </a:r>
                    </a:p>
                    <a:p>
                      <a:pPr algn="ctr"/>
                      <a:r>
                        <a:rPr lang="de-DE" sz="2400" dirty="0"/>
                        <a:t>Biologie, Chemie, Physik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390552"/>
                  </a:ext>
                </a:extLst>
              </a:tr>
              <a:tr h="6585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/>
                        <a:t>ohne Zuordnung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/>
                        <a:t>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430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22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D5B9D-F638-4500-ABD7-FED4647B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Unterrichtsfächer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4D3FC7A-5E92-4486-9436-5D92323B7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986801"/>
              </p:ext>
            </p:extLst>
          </p:nvPr>
        </p:nvGraphicFramePr>
        <p:xfrm>
          <a:off x="578585" y="1980578"/>
          <a:ext cx="11144985" cy="468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995">
                  <a:extLst>
                    <a:ext uri="{9D8B030D-6E8A-4147-A177-3AD203B41FA5}">
                      <a16:colId xmlns:a16="http://schemas.microsoft.com/office/drawing/2014/main" val="3618126697"/>
                    </a:ext>
                  </a:extLst>
                </a:gridCol>
                <a:gridCol w="3714995">
                  <a:extLst>
                    <a:ext uri="{9D8B030D-6E8A-4147-A177-3AD203B41FA5}">
                      <a16:colId xmlns:a16="http://schemas.microsoft.com/office/drawing/2014/main" val="3775568184"/>
                    </a:ext>
                  </a:extLst>
                </a:gridCol>
                <a:gridCol w="3714995">
                  <a:extLst>
                    <a:ext uri="{9D8B030D-6E8A-4147-A177-3AD203B41FA5}">
                      <a16:colId xmlns:a16="http://schemas.microsoft.com/office/drawing/2014/main" val="4226102003"/>
                    </a:ext>
                  </a:extLst>
                </a:gridCol>
              </a:tblGrid>
              <a:tr h="438406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Aufgabenfeld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Pflichtbereich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Wahlbereich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09681"/>
                  </a:ext>
                </a:extLst>
              </a:tr>
              <a:tr h="113985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</a:t>
                      </a:r>
                    </a:p>
                    <a:p>
                      <a:pPr algn="ctr"/>
                      <a:r>
                        <a:rPr lang="de-DE" sz="2400" dirty="0"/>
                        <a:t>sprachlich – literarisch -künstlerisch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Deutsch</a:t>
                      </a:r>
                    </a:p>
                    <a:p>
                      <a:pPr algn="ctr"/>
                      <a:r>
                        <a:rPr lang="de-DE" sz="2400" dirty="0"/>
                        <a:t>Fremdsprachen</a:t>
                      </a:r>
                    </a:p>
                    <a:p>
                      <a:pPr algn="ctr"/>
                      <a:r>
                        <a:rPr lang="de-DE" sz="2400" dirty="0"/>
                        <a:t>Musik, Bildende Kunst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7137002"/>
                  </a:ext>
                </a:extLst>
              </a:tr>
              <a:tr h="113985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II</a:t>
                      </a:r>
                    </a:p>
                    <a:p>
                      <a:pPr algn="ctr"/>
                      <a:r>
                        <a:rPr lang="de-DE" sz="2400" dirty="0"/>
                        <a:t>gesellschaftswissen-</a:t>
                      </a:r>
                      <a:r>
                        <a:rPr lang="de-DE" sz="2400" dirty="0" err="1"/>
                        <a:t>schaftlich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Geschichte, Geographie</a:t>
                      </a:r>
                    </a:p>
                    <a:p>
                      <a:pPr algn="ctr"/>
                      <a:r>
                        <a:rPr lang="de-DE" sz="2400" dirty="0"/>
                        <a:t>Gemeinschaftskunde</a:t>
                      </a:r>
                    </a:p>
                    <a:p>
                      <a:pPr algn="ctr"/>
                      <a:r>
                        <a:rPr lang="de-DE" sz="2400" dirty="0"/>
                        <a:t>Wirtschaft, Religion, Ethik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Psychologie,</a:t>
                      </a:r>
                    </a:p>
                    <a:p>
                      <a:pPr algn="ctr"/>
                      <a:r>
                        <a:rPr lang="de-DE" sz="2400" dirty="0"/>
                        <a:t>Philosophie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0798708"/>
                  </a:ext>
                </a:extLst>
              </a:tr>
              <a:tr h="113985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III</a:t>
                      </a:r>
                    </a:p>
                    <a:p>
                      <a:pPr algn="ctr"/>
                      <a:r>
                        <a:rPr lang="de-DE" sz="2400" dirty="0"/>
                        <a:t>mathematisch - natur-wissenschaftlich - technisch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Mathematik</a:t>
                      </a:r>
                    </a:p>
                    <a:p>
                      <a:pPr algn="ctr"/>
                      <a:r>
                        <a:rPr lang="de-DE" sz="2400" dirty="0"/>
                        <a:t>Biologie, Chemie, Physik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VK Mathematik,</a:t>
                      </a:r>
                    </a:p>
                    <a:p>
                      <a:pPr algn="ctr"/>
                      <a:r>
                        <a:rPr lang="de-DE" sz="2400" dirty="0"/>
                        <a:t>Informatik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390552"/>
                  </a:ext>
                </a:extLst>
              </a:tr>
              <a:tr h="6585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/>
                        <a:t>ohne Zuordnung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/>
                        <a:t>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430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91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D4632-CD24-42D8-8AA8-A15B0B37C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Zahl der Wochenstunden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DD0BFA-A7F4-4374-92FE-B2DD6DB34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043" y="2252312"/>
            <a:ext cx="9784080" cy="4206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Leistungsfächer			5 Wochenstunden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D, M, </a:t>
            </a:r>
            <a:r>
              <a:rPr lang="de-DE" dirty="0" err="1"/>
              <a:t>Fs</a:t>
            </a:r>
            <a:r>
              <a:rPr lang="de-DE" dirty="0"/>
              <a:t>, </a:t>
            </a:r>
            <a:r>
              <a:rPr lang="de-DE" dirty="0" err="1"/>
              <a:t>Nw</a:t>
            </a:r>
            <a:r>
              <a:rPr lang="de-DE" dirty="0"/>
              <a:t> als Basiskurs	3 Wochenstunden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Seminarkurs (BLL)</a:t>
            </a:r>
          </a:p>
          <a:p>
            <a:pPr marL="0" indent="0">
              <a:spcBef>
                <a:spcPts val="0"/>
              </a:spcBef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übrige Fächer				2 Wochenstunden</a:t>
            </a:r>
          </a:p>
        </p:txBody>
      </p:sp>
    </p:spTree>
    <p:extLst>
      <p:ext uri="{BB962C8B-B14F-4D97-AF65-F5344CB8AC3E}">
        <p14:creationId xmlns:p14="http://schemas.microsoft.com/office/powerpoint/2010/main" val="153594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5382F-8BFF-4532-AA37-155BE1A64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Notenstufen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65451E1A-FEA7-495F-B4CC-7C1668895F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31795"/>
              </p:ext>
            </p:extLst>
          </p:nvPr>
        </p:nvGraphicFramePr>
        <p:xfrm>
          <a:off x="1020445" y="2136492"/>
          <a:ext cx="103566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220">
                  <a:extLst>
                    <a:ext uri="{9D8B030D-6E8A-4147-A177-3AD203B41FA5}">
                      <a16:colId xmlns:a16="http://schemas.microsoft.com/office/drawing/2014/main" val="2166340375"/>
                    </a:ext>
                  </a:extLst>
                </a:gridCol>
                <a:gridCol w="585837">
                  <a:extLst>
                    <a:ext uri="{9D8B030D-6E8A-4147-A177-3AD203B41FA5}">
                      <a16:colId xmlns:a16="http://schemas.microsoft.com/office/drawing/2014/main" val="2753453548"/>
                    </a:ext>
                  </a:extLst>
                </a:gridCol>
                <a:gridCol w="585837">
                  <a:extLst>
                    <a:ext uri="{9D8B030D-6E8A-4147-A177-3AD203B41FA5}">
                      <a16:colId xmlns:a16="http://schemas.microsoft.com/office/drawing/2014/main" val="1962823600"/>
                    </a:ext>
                  </a:extLst>
                </a:gridCol>
                <a:gridCol w="585837">
                  <a:extLst>
                    <a:ext uri="{9D8B030D-6E8A-4147-A177-3AD203B41FA5}">
                      <a16:colId xmlns:a16="http://schemas.microsoft.com/office/drawing/2014/main" val="2958295959"/>
                    </a:ext>
                  </a:extLst>
                </a:gridCol>
                <a:gridCol w="585837">
                  <a:extLst>
                    <a:ext uri="{9D8B030D-6E8A-4147-A177-3AD203B41FA5}">
                      <a16:colId xmlns:a16="http://schemas.microsoft.com/office/drawing/2014/main" val="77437734"/>
                    </a:ext>
                  </a:extLst>
                </a:gridCol>
                <a:gridCol w="585837">
                  <a:extLst>
                    <a:ext uri="{9D8B030D-6E8A-4147-A177-3AD203B41FA5}">
                      <a16:colId xmlns:a16="http://schemas.microsoft.com/office/drawing/2014/main" val="3143898099"/>
                    </a:ext>
                  </a:extLst>
                </a:gridCol>
                <a:gridCol w="585837">
                  <a:extLst>
                    <a:ext uri="{9D8B030D-6E8A-4147-A177-3AD203B41FA5}">
                      <a16:colId xmlns:a16="http://schemas.microsoft.com/office/drawing/2014/main" val="1874292351"/>
                    </a:ext>
                  </a:extLst>
                </a:gridCol>
                <a:gridCol w="585837">
                  <a:extLst>
                    <a:ext uri="{9D8B030D-6E8A-4147-A177-3AD203B41FA5}">
                      <a16:colId xmlns:a16="http://schemas.microsoft.com/office/drawing/2014/main" val="4260086995"/>
                    </a:ext>
                  </a:extLst>
                </a:gridCol>
                <a:gridCol w="585837">
                  <a:extLst>
                    <a:ext uri="{9D8B030D-6E8A-4147-A177-3AD203B41FA5}">
                      <a16:colId xmlns:a16="http://schemas.microsoft.com/office/drawing/2014/main" val="355182620"/>
                    </a:ext>
                  </a:extLst>
                </a:gridCol>
                <a:gridCol w="585837">
                  <a:extLst>
                    <a:ext uri="{9D8B030D-6E8A-4147-A177-3AD203B41FA5}">
                      <a16:colId xmlns:a16="http://schemas.microsoft.com/office/drawing/2014/main" val="1784313410"/>
                    </a:ext>
                  </a:extLst>
                </a:gridCol>
                <a:gridCol w="585837">
                  <a:extLst>
                    <a:ext uri="{9D8B030D-6E8A-4147-A177-3AD203B41FA5}">
                      <a16:colId xmlns:a16="http://schemas.microsoft.com/office/drawing/2014/main" val="329765610"/>
                    </a:ext>
                  </a:extLst>
                </a:gridCol>
                <a:gridCol w="585837">
                  <a:extLst>
                    <a:ext uri="{9D8B030D-6E8A-4147-A177-3AD203B41FA5}">
                      <a16:colId xmlns:a16="http://schemas.microsoft.com/office/drawing/2014/main" val="2574674622"/>
                    </a:ext>
                  </a:extLst>
                </a:gridCol>
                <a:gridCol w="585837">
                  <a:extLst>
                    <a:ext uri="{9D8B030D-6E8A-4147-A177-3AD203B41FA5}">
                      <a16:colId xmlns:a16="http://schemas.microsoft.com/office/drawing/2014/main" val="2029667710"/>
                    </a:ext>
                  </a:extLst>
                </a:gridCol>
                <a:gridCol w="585837">
                  <a:extLst>
                    <a:ext uri="{9D8B030D-6E8A-4147-A177-3AD203B41FA5}">
                      <a16:colId xmlns:a16="http://schemas.microsoft.com/office/drawing/2014/main" val="1010167764"/>
                    </a:ext>
                  </a:extLst>
                </a:gridCol>
                <a:gridCol w="585837">
                  <a:extLst>
                    <a:ext uri="{9D8B030D-6E8A-4147-A177-3AD203B41FA5}">
                      <a16:colId xmlns:a16="http://schemas.microsoft.com/office/drawing/2014/main" val="3418175235"/>
                    </a:ext>
                  </a:extLst>
                </a:gridCol>
                <a:gridCol w="478659">
                  <a:extLst>
                    <a:ext uri="{9D8B030D-6E8A-4147-A177-3AD203B41FA5}">
                      <a16:colId xmlns:a16="http://schemas.microsoft.com/office/drawing/2014/main" val="640030345"/>
                    </a:ext>
                  </a:extLst>
                </a:gridCol>
                <a:gridCol w="693015">
                  <a:extLst>
                    <a:ext uri="{9D8B030D-6E8A-4147-A177-3AD203B41FA5}">
                      <a16:colId xmlns:a16="http://schemas.microsoft.com/office/drawing/2014/main" val="3432989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Note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sehr gut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gut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befriedigend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ausreichend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mangelhaft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ung</a:t>
                      </a:r>
                      <a:r>
                        <a:rPr lang="de-DE" dirty="0"/>
                        <a:t>.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138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Punkte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15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14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13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339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0363BECB-EC44-4E0F-AE8F-614D1CF7A1B6}"/>
                  </a:ext>
                </a:extLst>
              </p:cNvPr>
              <p:cNvSpPr txBox="1"/>
              <p:nvPr/>
            </p:nvSpPr>
            <p:spPr>
              <a:xfrm>
                <a:off x="1280159" y="3234089"/>
                <a:ext cx="1010652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de-DE" sz="2800" dirty="0"/>
                  <a:t>Es gibt nur ganze Noten und Punkte.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de-DE" sz="2800" dirty="0"/>
                  <a:t>Kurse mit weniger als 5 Punkten werden als „unterpunktet“ bewertet.</a:t>
                </a:r>
                <a:br>
                  <a:rPr lang="de-DE" sz="2800" dirty="0"/>
                </a:br>
                <a:r>
                  <a:rPr lang="de-DE" sz="2800" dirty="0"/>
                  <a:t>	</a:t>
                </a:r>
                <a14:m>
                  <m:oMath xmlns:m="http://schemas.openxmlformats.org/officeDocument/2006/math">
                    <m:r>
                      <a:rPr lang="de-DE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800" b="1" dirty="0">
                    <a:solidFill>
                      <a:srgbClr val="FF0000"/>
                    </a:solidFill>
                  </a:rPr>
                  <a:t> u.U. kein Abitur</a:t>
                </a:r>
                <a:endParaRPr lang="de-DE" sz="2800" b="1" dirty="0"/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de-DE" sz="2800" dirty="0"/>
                  <a:t>Belegungspflichtige Kurse dürfen nicht mit 0 Punkten abgeschlossen werden.</a:t>
                </a:r>
                <a:br>
                  <a:rPr lang="de-DE" sz="2800" dirty="0"/>
                </a:br>
                <a:r>
                  <a:rPr lang="de-DE" sz="2800" dirty="0"/>
                  <a:t>	</a:t>
                </a:r>
                <a:r>
                  <a:rPr lang="de-DE" sz="28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2800" b="1" dirty="0">
                    <a:solidFill>
                      <a:srgbClr val="FF0000"/>
                    </a:solidFill>
                  </a:rPr>
                  <a:t> u.U. kein Abitur</a:t>
                </a:r>
                <a:endParaRPr lang="de-DE" sz="28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0363BECB-EC44-4E0F-AE8F-614D1CF7A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59" y="3234089"/>
                <a:ext cx="10106527" cy="3416320"/>
              </a:xfrm>
              <a:prstGeom prst="rect">
                <a:avLst/>
              </a:prstGeom>
              <a:blipFill>
                <a:blip r:embed="rId5"/>
                <a:stretch>
                  <a:fillRect l="-1086" t="-1786" b="-42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E5F77188-7517-49EB-9734-84C76E0C9E96}"/>
              </a:ext>
            </a:extLst>
          </p:cNvPr>
          <p:cNvSpPr/>
          <p:nvPr/>
        </p:nvSpPr>
        <p:spPr>
          <a:xfrm>
            <a:off x="8412480" y="2481943"/>
            <a:ext cx="3047208" cy="475013"/>
          </a:xfrm>
          <a:prstGeom prst="rect">
            <a:avLst/>
          </a:prstGeom>
          <a:solidFill>
            <a:srgbClr val="F66666">
              <a:alpha val="5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82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49C28-80A4-4F8D-BB4D-5AE2F1DC1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B78BC8-922F-4919-8227-E9E0EF2F3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solidFill>
                  <a:schemeClr val="tx1">
                    <a:lumMod val="50000"/>
                  </a:schemeClr>
                </a:solidFill>
              </a:rPr>
              <a:t>Grundlagen</a:t>
            </a:r>
          </a:p>
          <a:p>
            <a:r>
              <a:rPr lang="de-DE" sz="4800" b="1" dirty="0"/>
              <a:t>Belegungs- und Anrechnungspflicht</a:t>
            </a:r>
          </a:p>
          <a:p>
            <a:r>
              <a:rPr lang="de-DE" sz="4800" dirty="0">
                <a:solidFill>
                  <a:schemeClr val="tx1">
                    <a:lumMod val="50000"/>
                  </a:schemeClr>
                </a:solidFill>
              </a:rPr>
              <a:t>Abitur und Gesamtqualifikation</a:t>
            </a:r>
          </a:p>
          <a:p>
            <a:r>
              <a:rPr lang="de-DE" sz="4800" dirty="0">
                <a:solidFill>
                  <a:schemeClr val="tx1">
                    <a:lumMod val="50000"/>
                  </a:schemeClr>
                </a:solidFill>
              </a:rPr>
              <a:t>Termine</a:t>
            </a:r>
          </a:p>
        </p:txBody>
      </p:sp>
    </p:spTree>
    <p:extLst>
      <p:ext uri="{BB962C8B-B14F-4D97-AF65-F5344CB8AC3E}">
        <p14:creationId xmlns:p14="http://schemas.microsoft.com/office/powerpoint/2010/main" val="2887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F5108-6046-4A1E-9A4C-41F714FE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Leistungsfächer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3E667-C372-4FE9-9353-D70D71B65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10580586" cy="4206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Es müssen </a:t>
            </a:r>
            <a:r>
              <a:rPr lang="de-DE" b="1" dirty="0">
                <a:solidFill>
                  <a:srgbClr val="FFEE80"/>
                </a:solidFill>
              </a:rPr>
              <a:t>drei Leistungsfächer </a:t>
            </a:r>
            <a:r>
              <a:rPr lang="de-DE" dirty="0"/>
              <a:t>gewählt werden:</a:t>
            </a:r>
          </a:p>
          <a:p>
            <a:pPr marL="0" indent="0">
              <a:buNone/>
            </a:pPr>
            <a:r>
              <a:rPr lang="de-DE" b="1" dirty="0">
                <a:solidFill>
                  <a:srgbClr val="FFFF66"/>
                </a:solidFill>
              </a:rPr>
              <a:t>zwei</a:t>
            </a:r>
            <a:r>
              <a:rPr lang="de-DE" dirty="0"/>
              <a:t> davon aus: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dirty="0"/>
              <a:t>Deutsch, Mathematik, eine Fremdsprache (E, F, L, </a:t>
            </a:r>
            <a:r>
              <a:rPr lang="de-DE" dirty="0" err="1"/>
              <a:t>Sp</a:t>
            </a:r>
            <a:r>
              <a:rPr lang="de-DE" dirty="0"/>
              <a:t>), eine Naturwissenschaft (Bio, </a:t>
            </a:r>
            <a:r>
              <a:rPr lang="de-DE" dirty="0" err="1"/>
              <a:t>Ch</a:t>
            </a:r>
            <a:r>
              <a:rPr lang="de-DE" dirty="0"/>
              <a:t>, </a:t>
            </a:r>
            <a:r>
              <a:rPr lang="de-DE" dirty="0" err="1"/>
              <a:t>Ph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b="1" dirty="0">
                <a:solidFill>
                  <a:srgbClr val="FFFF66"/>
                </a:solidFill>
              </a:rPr>
              <a:t>drittes</a:t>
            </a:r>
            <a:r>
              <a:rPr lang="de-DE" dirty="0"/>
              <a:t> Fach: freie Auswahl</a:t>
            </a:r>
            <a:br>
              <a:rPr lang="de-DE" dirty="0"/>
            </a:br>
            <a:r>
              <a:rPr lang="de-DE" sz="2600" dirty="0"/>
              <a:t>(Es müssen allerdings in der Abiturprüfung alle Bereiche abgedeckt werden können.)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66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D337A-2227-41E3-9B4B-54F9B438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Basisfächer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32A16D-AFDF-4FA6-A3CC-AB262CEB6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10955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200" dirty="0"/>
              <a:t>Folgende </a:t>
            </a:r>
            <a:r>
              <a:rPr lang="de-DE" sz="3200" b="1" dirty="0">
                <a:solidFill>
                  <a:srgbClr val="FFEE80"/>
                </a:solidFill>
              </a:rPr>
              <a:t>Basisfächer</a:t>
            </a:r>
            <a:r>
              <a:rPr lang="de-DE" sz="3200" dirty="0"/>
              <a:t> müssen über vier Halbjahre hinweg belegt werden: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B5C5BAB-A0E6-4ED3-84E7-488D97B88EDE}"/>
              </a:ext>
            </a:extLst>
          </p:cNvPr>
          <p:cNvSpPr txBox="1"/>
          <p:nvPr/>
        </p:nvSpPr>
        <p:spPr>
          <a:xfrm>
            <a:off x="1303867" y="3242733"/>
            <a:ext cx="469053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Deutsch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Mathematik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eine Fremdsprache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eine Naturwissenschaft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FFEE80"/>
                </a:solidFill>
              </a:rPr>
              <a:t>eine weitere </a:t>
            </a:r>
            <a:r>
              <a:rPr lang="de-DE" sz="2400" dirty="0"/>
              <a:t>Fremdsprache </a:t>
            </a:r>
            <a:r>
              <a:rPr lang="de-DE" sz="2400" dirty="0">
                <a:solidFill>
                  <a:srgbClr val="FFEE80"/>
                </a:solidFill>
              </a:rPr>
              <a:t>oder</a:t>
            </a:r>
            <a:r>
              <a:rPr lang="de-DE" sz="2400" dirty="0"/>
              <a:t> Naturwissenschaft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35D546-D546-40B0-B2D2-5C07B7B0BADC}"/>
              </a:ext>
            </a:extLst>
          </p:cNvPr>
          <p:cNvSpPr txBox="1"/>
          <p:nvPr/>
        </p:nvSpPr>
        <p:spPr>
          <a:xfrm>
            <a:off x="6214534" y="3234267"/>
            <a:ext cx="50686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Geschichte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Geographie (nur 2 Halbjahre: KS1)</a:t>
            </a:r>
            <a:br>
              <a:rPr lang="de-DE" sz="2400" dirty="0"/>
            </a:br>
            <a:r>
              <a:rPr lang="de-DE" sz="2400" dirty="0"/>
              <a:t>GK (nur 2 Halbjahre: KS2)</a:t>
            </a:r>
            <a:br>
              <a:rPr lang="de-DE" sz="2400" dirty="0"/>
            </a:br>
            <a:r>
              <a:rPr lang="de-DE" sz="2400" dirty="0"/>
              <a:t>für das </a:t>
            </a:r>
            <a:r>
              <a:rPr lang="de-DE" sz="2400" dirty="0" err="1"/>
              <a:t>mündl</a:t>
            </a:r>
            <a:r>
              <a:rPr lang="de-DE" sz="2400" dirty="0"/>
              <a:t>. Abi: 4 Halbjahre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Religionslehre oder Ethik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Bildende Kunst </a:t>
            </a:r>
            <a:r>
              <a:rPr lang="de-DE" sz="2400" dirty="0">
                <a:solidFill>
                  <a:srgbClr val="FFEE80"/>
                </a:solidFill>
              </a:rPr>
              <a:t>oder</a:t>
            </a:r>
            <a:r>
              <a:rPr lang="de-DE" sz="2400" dirty="0"/>
              <a:t> Musik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Sport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94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00B50-34EC-457C-A8FC-038C4974E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Besondere Lernleistung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61E789-9463-4E45-825F-B4580A727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Seminarkurs</a:t>
            </a:r>
          </a:p>
          <a:p>
            <a:pPr marL="0" indent="0">
              <a:buNone/>
            </a:pPr>
            <a:r>
              <a:rPr lang="de-DE" sz="2800" dirty="0"/>
              <a:t>Besuch von zwei Kursen (3-std.) in den ersten beiden Halbjahren mit fächerübergreifendem Thema, zusätzlich Kolloquium und Dokumentation</a:t>
            </a:r>
          </a:p>
          <a:p>
            <a:r>
              <a:rPr lang="de-DE" b="1" dirty="0"/>
              <a:t>Arbeit aus einem Wettbewerb</a:t>
            </a:r>
          </a:p>
          <a:p>
            <a:pPr marL="0" indent="0">
              <a:buNone/>
            </a:pPr>
            <a:r>
              <a:rPr lang="de-DE" sz="2800" dirty="0"/>
              <a:t>Bedingung: oberstufen- und abiturgerechtes Anforderungsprofil – Genehmigung der Schulleitung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1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DAA94-0D1F-4994-87AC-679A4011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Seminarkursthemen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9D98F7-FA7F-46B5-9AAF-3DA3BB9F7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135207"/>
            <a:ext cx="9784080" cy="4562144"/>
          </a:xfrm>
        </p:spPr>
        <p:txBody>
          <a:bodyPr>
            <a:normAutofit fontScale="92500" lnSpcReduction="10000"/>
          </a:bodyPr>
          <a:lstStyle/>
          <a:p>
            <a:r>
              <a:rPr lang="de-DE" b="1" dirty="0"/>
              <a:t>Leichter Lernen durch Bewegung</a:t>
            </a:r>
            <a:br>
              <a:rPr lang="de-DE" dirty="0"/>
            </a:br>
            <a:r>
              <a:rPr lang="de-DE" sz="2800" i="1" dirty="0"/>
              <a:t>(Frau Heller, Frau Höfler)</a:t>
            </a:r>
          </a:p>
          <a:p>
            <a:r>
              <a:rPr lang="de-DE" b="1" dirty="0"/>
              <a:t>Schülerfirma</a:t>
            </a:r>
            <a:br>
              <a:rPr lang="de-DE" dirty="0"/>
            </a:br>
            <a:r>
              <a:rPr lang="de-DE" sz="2800" i="1" dirty="0"/>
              <a:t>(Frau Casper, Herr Zeller)</a:t>
            </a:r>
          </a:p>
          <a:p>
            <a:r>
              <a:rPr lang="de-DE" b="1" dirty="0"/>
              <a:t>Klimawandel</a:t>
            </a:r>
            <a:br>
              <a:rPr lang="de-DE" dirty="0"/>
            </a:br>
            <a:r>
              <a:rPr lang="de-DE" sz="2800" i="1" dirty="0"/>
              <a:t>(Frau Härle)</a:t>
            </a:r>
          </a:p>
          <a:p>
            <a:r>
              <a:rPr lang="de-DE" b="1" dirty="0"/>
              <a:t>Digitale Fotografie</a:t>
            </a:r>
            <a:br>
              <a:rPr lang="de-DE" b="1" dirty="0"/>
            </a:br>
            <a:r>
              <a:rPr lang="de-DE" sz="3000" i="1" dirty="0"/>
              <a:t>(Herr Müller)</a:t>
            </a:r>
          </a:p>
          <a:p>
            <a:endParaRPr lang="de-DE" sz="2800" i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7958DA7-0E8A-7464-2A4F-0B2DB6231973}"/>
              </a:ext>
            </a:extLst>
          </p:cNvPr>
          <p:cNvSpPr txBox="1"/>
          <p:nvPr/>
        </p:nvSpPr>
        <p:spPr>
          <a:xfrm>
            <a:off x="8741328" y="3206357"/>
            <a:ext cx="3070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Aufgabenfeld II: Gesellschaftswissenschaftlich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9E4DC33-DA97-BF43-E051-97D46556F6F4}"/>
              </a:ext>
            </a:extLst>
          </p:cNvPr>
          <p:cNvSpPr txBox="1"/>
          <p:nvPr/>
        </p:nvSpPr>
        <p:spPr>
          <a:xfrm>
            <a:off x="8741328" y="2316724"/>
            <a:ext cx="3070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Aufgabenfeld II: Gesellschaftswissenschaftlich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47F489E-D51E-1A77-10C6-711F79D07D42}"/>
              </a:ext>
            </a:extLst>
          </p:cNvPr>
          <p:cNvSpPr txBox="1"/>
          <p:nvPr/>
        </p:nvSpPr>
        <p:spPr>
          <a:xfrm>
            <a:off x="8741328" y="4148924"/>
            <a:ext cx="3070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Aufgabenfeld III: </a:t>
            </a:r>
            <a:r>
              <a:rPr lang="de-DE" dirty="0"/>
              <a:t>Mathematisch-naturwissenschaftlich-technisch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CE5904-EB95-75B9-C751-E69DECA21DED}"/>
              </a:ext>
            </a:extLst>
          </p:cNvPr>
          <p:cNvSpPr txBox="1"/>
          <p:nvPr/>
        </p:nvSpPr>
        <p:spPr>
          <a:xfrm>
            <a:off x="8741328" y="5497022"/>
            <a:ext cx="3070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Aufgabenfeld III: </a:t>
            </a:r>
            <a:r>
              <a:rPr lang="de-DE" dirty="0"/>
              <a:t>Mathematisch-naturwissenschaftlich-technisch</a:t>
            </a:r>
          </a:p>
        </p:txBody>
      </p:sp>
    </p:spTree>
    <p:extLst>
      <p:ext uri="{BB962C8B-B14F-4D97-AF65-F5344CB8AC3E}">
        <p14:creationId xmlns:p14="http://schemas.microsoft.com/office/powerpoint/2010/main" val="13260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49C28-80A4-4F8D-BB4D-5AE2F1DC1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B78BC8-922F-4919-8227-E9E0EF2F3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800" dirty="0"/>
              <a:t>Grundlagen</a:t>
            </a:r>
          </a:p>
          <a:p>
            <a:r>
              <a:rPr lang="de-DE" sz="4800" dirty="0"/>
              <a:t>Belegungs- und Anrechnungspflicht</a:t>
            </a:r>
          </a:p>
          <a:p>
            <a:r>
              <a:rPr lang="de-DE" sz="4800" dirty="0"/>
              <a:t>Abitur und Gesamtqualifikation</a:t>
            </a:r>
          </a:p>
          <a:p>
            <a:r>
              <a:rPr lang="de-DE" sz="4800" dirty="0"/>
              <a:t>Termine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058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DAA94-0D1F-4994-87AC-679A4011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Seminarkurs Klimawandel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0322C83-1643-EA63-3645-447BD1567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55" y="2003899"/>
            <a:ext cx="5012130" cy="231665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13B8157-B931-D7E8-46C2-5DC0E28D0FE8}"/>
              </a:ext>
            </a:extLst>
          </p:cNvPr>
          <p:cNvSpPr txBox="1"/>
          <p:nvPr/>
        </p:nvSpPr>
        <p:spPr>
          <a:xfrm>
            <a:off x="436317" y="2623616"/>
            <a:ext cx="6094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Recherchieren, Experimentieren, Präsentieren</a:t>
            </a:r>
          </a:p>
          <a:p>
            <a:endParaRPr lang="de-DE" sz="2000" dirty="0"/>
          </a:p>
          <a:p>
            <a:endParaRPr lang="de-DE" sz="2000" dirty="0"/>
          </a:p>
        </p:txBody>
      </p:sp>
      <p:pic>
        <p:nvPicPr>
          <p:cNvPr id="15" name="Grafik 14" descr="Ein Bild, das Text, drinnen, Monitor, Wand enthält.&#10;&#10;Automatisch generierte Beschreibung">
            <a:extLst>
              <a:ext uri="{FF2B5EF4-FFF2-40B4-BE49-F238E27FC236}">
                <a16:creationId xmlns:a16="http://schemas.microsoft.com/office/drawing/2014/main" id="{A112389A-7296-B29D-E4AB-CB56BB244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5" t="19400" b="21223"/>
          <a:stretch/>
        </p:blipFill>
        <p:spPr bwMode="auto">
          <a:xfrm>
            <a:off x="240901" y="4770050"/>
            <a:ext cx="5484495" cy="1924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D5FB8D5-D836-2B16-9FAE-9303A982CC2B}"/>
              </a:ext>
            </a:extLst>
          </p:cNvPr>
          <p:cNvSpPr txBox="1"/>
          <p:nvPr/>
        </p:nvSpPr>
        <p:spPr>
          <a:xfrm>
            <a:off x="6382205" y="5065065"/>
            <a:ext cx="511910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/>
              <a:t>Aktionen: </a:t>
            </a:r>
            <a:br>
              <a:rPr lang="de-DE" sz="1800" dirty="0"/>
            </a:br>
            <a:r>
              <a:rPr lang="de-DE" sz="1800" dirty="0"/>
              <a:t>Fachvortrag organisieren, Vegan kochen, Kino, Klimasimulation, Wochenrückblick, </a:t>
            </a:r>
          </a:p>
          <a:p>
            <a:r>
              <a:rPr lang="de-DE" sz="1800" dirty="0"/>
              <a:t>Permakultur-Beet anlegen, Öko-Basteln, Demo</a:t>
            </a:r>
          </a:p>
        </p:txBody>
      </p:sp>
    </p:spTree>
    <p:extLst>
      <p:ext uri="{BB962C8B-B14F-4D97-AF65-F5344CB8AC3E}">
        <p14:creationId xmlns:p14="http://schemas.microsoft.com/office/powerpoint/2010/main" val="202891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DAA94-0D1F-4994-87AC-679A4011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Seminarkurs Klimawandel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61278C0-A4BE-9F53-9FE8-B77A88516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03" y="4387174"/>
            <a:ext cx="5012630" cy="231665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6CD9537-43B5-6732-D0CF-23D1824814C0}"/>
              </a:ext>
            </a:extLst>
          </p:cNvPr>
          <p:cNvSpPr txBox="1"/>
          <p:nvPr/>
        </p:nvSpPr>
        <p:spPr>
          <a:xfrm>
            <a:off x="603112" y="2237362"/>
            <a:ext cx="676072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Mögliche Themen für die Dokumentation: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Chancen und Risiken der Digitalisierung für den Klimawandel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Weniger ist Meer – die Folgen der industriellen Fischerei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Recycling und Mülltrennung – vom Trend zur Norm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Fleischkonsum ein Klimakiller? </a:t>
            </a:r>
            <a:br>
              <a:rPr lang="de-DE" dirty="0"/>
            </a:br>
            <a:r>
              <a:rPr lang="de-DE" dirty="0"/>
              <a:t>Können wir es noch verantworten, Fleisch zu essen?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Ist Bergsport  trotz des Klimawandels vertretbar?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Permafrost – ein Kippelement für den Klimawandel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Einfluss der Landwirtschaft auf den Klimawandel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UN-Klimakonferenz in Glasgow</a:t>
            </a:r>
            <a:br>
              <a:rPr lang="de-DE" dirty="0"/>
            </a:br>
            <a:r>
              <a:rPr lang="de-DE" dirty="0"/>
              <a:t>Weltverändernde Beschlüsse oder reine Symbolpolitik?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Forschung in Vergangenheit und Zukunft:</a:t>
            </a:r>
            <a:br>
              <a:rPr lang="de-DE" dirty="0"/>
            </a:br>
            <a:r>
              <a:rPr lang="de-DE" dirty="0"/>
              <a:t>Klimatologie und </a:t>
            </a:r>
            <a:r>
              <a:rPr lang="de-DE" dirty="0" err="1"/>
              <a:t>Proyxdaten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345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F4AE5-9B48-49A9-BCAF-F16632BE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Wertung der BLL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D239DC-B76D-4F87-AADC-D2A5E75B3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48338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de-DE" altLang="de-DE" sz="3600" dirty="0"/>
              <a:t>Die besondere Lernleistung kann…</a:t>
            </a:r>
          </a:p>
          <a:p>
            <a:pPr>
              <a:spcBef>
                <a:spcPts val="0"/>
              </a:spcBef>
            </a:pPr>
            <a:r>
              <a:rPr lang="de-DE" altLang="de-DE" sz="3600" dirty="0"/>
              <a:t>anstelle eines </a:t>
            </a:r>
            <a:r>
              <a:rPr lang="de-DE" altLang="de-DE" sz="3600" b="1" dirty="0">
                <a:solidFill>
                  <a:srgbClr val="FFEE80"/>
                </a:solidFill>
              </a:rPr>
              <a:t>mündlichen Prüfungsfaches</a:t>
            </a:r>
            <a:r>
              <a:rPr lang="de-DE" altLang="de-DE" sz="3600" dirty="0">
                <a:solidFill>
                  <a:srgbClr val="FFEE80"/>
                </a:solidFill>
              </a:rPr>
              <a:t> </a:t>
            </a:r>
            <a:r>
              <a:rPr lang="de-DE" altLang="de-DE" sz="3600" dirty="0"/>
              <a:t>in der Abiturprüfung gewertet werden, allerdings </a:t>
            </a:r>
            <a:r>
              <a:rPr lang="de-DE" altLang="de-DE" sz="3600" b="1" dirty="0">
                <a:solidFill>
                  <a:srgbClr val="FFEE80"/>
                </a:solidFill>
              </a:rPr>
              <a:t>nicht</a:t>
            </a:r>
            <a:r>
              <a:rPr lang="de-DE" altLang="de-DE" sz="3600" dirty="0"/>
              <a:t> statt </a:t>
            </a:r>
            <a:r>
              <a:rPr lang="de-DE" altLang="de-DE" sz="3600" b="1" dirty="0">
                <a:solidFill>
                  <a:srgbClr val="FFEE80"/>
                </a:solidFill>
              </a:rPr>
              <a:t>Mathe oder Deutsch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de-DE" sz="4000" i="1" dirty="0"/>
              <a:t> </a:t>
            </a:r>
            <a:r>
              <a:rPr lang="de-DE" altLang="de-DE" sz="3200" i="1" dirty="0"/>
              <a:t>oder</a:t>
            </a:r>
          </a:p>
          <a:p>
            <a:pPr eaLnBrk="1" hangingPunct="1">
              <a:spcBef>
                <a:spcPts val="0"/>
              </a:spcBef>
            </a:pPr>
            <a:r>
              <a:rPr lang="de-DE" altLang="de-DE" sz="3600" dirty="0"/>
              <a:t>mit 2 Kursen zu den insgesamt 40 anzurechnenden Kursen gezählt werden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de-DE" altLang="de-DE" sz="4000" i="1" dirty="0"/>
              <a:t> </a:t>
            </a:r>
            <a:r>
              <a:rPr lang="de-DE" altLang="de-DE" sz="3200" i="1" dirty="0"/>
              <a:t>oder</a:t>
            </a:r>
          </a:p>
          <a:p>
            <a:pPr eaLnBrk="1" hangingPunct="1">
              <a:spcBef>
                <a:spcPts val="0"/>
              </a:spcBef>
            </a:pPr>
            <a:r>
              <a:rPr lang="de-DE" altLang="de-DE" sz="3600" dirty="0"/>
              <a:t>nicht in die Wertung einbezogen werden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89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DBF54-059C-4BBF-A914-27EBC656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Kurse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AF3A5-C10F-48AB-979E-0206E062E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/>
              <a:t>Belegungspflicht</a:t>
            </a:r>
            <a:r>
              <a:rPr lang="de-DE" dirty="0"/>
              <a:t>:</a:t>
            </a:r>
          </a:p>
          <a:p>
            <a:pPr marL="0" indent="0">
              <a:buNone/>
            </a:pPr>
            <a:r>
              <a:rPr lang="de-DE" dirty="0"/>
              <a:t>  Es müssen mindestens 42 Kurse belegt werden</a:t>
            </a:r>
          </a:p>
          <a:p>
            <a:r>
              <a:rPr lang="de-DE" u="sng" dirty="0"/>
              <a:t>Anrechnungspflicht</a:t>
            </a:r>
            <a:r>
              <a:rPr lang="de-DE" dirty="0"/>
              <a:t>:</a:t>
            </a:r>
          </a:p>
          <a:p>
            <a:pPr marL="0" indent="0">
              <a:buNone/>
            </a:pPr>
            <a:r>
              <a:rPr lang="de-DE" dirty="0"/>
              <a:t>  Es müssen genau 40 Kurse angerechnet werden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741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73BBF-C42E-4BDF-8C0E-40FEBEE2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anrechnungspflicht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4FE1EB-B21D-4E9A-8195-D7D8FE593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77865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Folgende Fächer müssen angerechnet werden: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7F6A58B-06C9-488F-B305-92AB0B1DCB37}"/>
              </a:ext>
            </a:extLst>
          </p:cNvPr>
          <p:cNvSpPr txBox="1"/>
          <p:nvPr/>
        </p:nvSpPr>
        <p:spPr>
          <a:xfrm>
            <a:off x="1303867" y="3242733"/>
            <a:ext cx="469053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Deutsch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Mathematik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eine Fremdsprache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eine Naturwissenschaft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FFEE80"/>
                </a:solidFill>
              </a:rPr>
              <a:t>eine weitere </a:t>
            </a:r>
            <a:r>
              <a:rPr lang="de-DE" sz="2400" dirty="0"/>
              <a:t>Fremdsprache </a:t>
            </a:r>
            <a:r>
              <a:rPr lang="de-DE" sz="2400" dirty="0">
                <a:solidFill>
                  <a:srgbClr val="FFEE80"/>
                </a:solidFill>
              </a:rPr>
              <a:t>oder</a:t>
            </a:r>
            <a:r>
              <a:rPr lang="de-DE" sz="2400" dirty="0"/>
              <a:t> Naturwissenschaft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5DB391D-ECBA-478A-B186-F99F443CA6FD}"/>
              </a:ext>
            </a:extLst>
          </p:cNvPr>
          <p:cNvSpPr txBox="1"/>
          <p:nvPr/>
        </p:nvSpPr>
        <p:spPr>
          <a:xfrm>
            <a:off x="6214534" y="3234267"/>
            <a:ext cx="4690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Geschichte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Geographie (zwei Kurse aus KS1)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GK (zwei Kurse aus KS2)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Religionslehre oder Ethik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Bildende Kunst </a:t>
            </a:r>
            <a:r>
              <a:rPr lang="de-DE" sz="2400" dirty="0">
                <a:solidFill>
                  <a:srgbClr val="FFEE80"/>
                </a:solidFill>
              </a:rPr>
              <a:t>oder</a:t>
            </a:r>
            <a:r>
              <a:rPr lang="de-DE" sz="2400" dirty="0"/>
              <a:t> Musik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Sport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BEFAD25-0C4E-4220-8B10-EBAAA0EDD24B}"/>
              </a:ext>
            </a:extLst>
          </p:cNvPr>
          <p:cNvSpPr txBox="1"/>
          <p:nvPr/>
        </p:nvSpPr>
        <p:spPr>
          <a:xfrm>
            <a:off x="9985953" y="4699073"/>
            <a:ext cx="183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zwei Kurse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0F05D7D-A546-4886-9F73-C72E6C489075}"/>
              </a:ext>
            </a:extLst>
          </p:cNvPr>
          <p:cNvSpPr txBox="1"/>
          <p:nvPr/>
        </p:nvSpPr>
        <p:spPr>
          <a:xfrm>
            <a:off x="4717642" y="5866900"/>
            <a:ext cx="7684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alle vier Kurse der mündlichen Prüfungsfächer,</a:t>
            </a:r>
          </a:p>
          <a:p>
            <a:r>
              <a:rPr lang="de-DE" sz="2400" dirty="0" err="1"/>
              <a:t>Geo</a:t>
            </a:r>
            <a:r>
              <a:rPr lang="de-DE" sz="2400" dirty="0"/>
              <a:t> bzw. </a:t>
            </a:r>
            <a:r>
              <a:rPr lang="de-DE" sz="2400" dirty="0" err="1"/>
              <a:t>Gk</a:t>
            </a:r>
            <a:r>
              <a:rPr lang="de-DE" sz="2400" dirty="0"/>
              <a:t> muss in diesem Fall über 4 HJ belegt werden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809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97BA7BAB-A581-49A5-ADA8-113391D43C59}"/>
              </a:ext>
            </a:extLst>
          </p:cNvPr>
          <p:cNvGrpSpPr/>
          <p:nvPr/>
        </p:nvGrpSpPr>
        <p:grpSpPr>
          <a:xfrm>
            <a:off x="350362" y="2036190"/>
            <a:ext cx="6717600" cy="3470636"/>
            <a:chOff x="350362" y="2036190"/>
            <a:chExt cx="6717600" cy="3470636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298FECE9-AA34-449D-90A4-395D0AEC1619}"/>
                </a:ext>
              </a:extLst>
            </p:cNvPr>
            <p:cNvGrpSpPr/>
            <p:nvPr/>
          </p:nvGrpSpPr>
          <p:grpSpPr>
            <a:xfrm>
              <a:off x="350362" y="2036190"/>
              <a:ext cx="6717600" cy="3470636"/>
              <a:chOff x="425777" y="2045616"/>
              <a:chExt cx="6717600" cy="3470636"/>
            </a:xfrm>
          </p:grpSpPr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401B97CE-385C-4C1D-8A32-C80857870DFB}"/>
                  </a:ext>
                </a:extLst>
              </p:cNvPr>
              <p:cNvSpPr/>
              <p:nvPr/>
            </p:nvSpPr>
            <p:spPr>
              <a:xfrm>
                <a:off x="425777" y="2045616"/>
                <a:ext cx="6702458" cy="11312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94742556-5CE9-4A9B-9429-B481B0119997}"/>
                  </a:ext>
                </a:extLst>
              </p:cNvPr>
              <p:cNvSpPr/>
              <p:nvPr/>
            </p:nvSpPr>
            <p:spPr>
              <a:xfrm>
                <a:off x="440919" y="3206437"/>
                <a:ext cx="6702458" cy="11312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2103388D-E913-4D67-B0A0-814422ED2DC1}"/>
                  </a:ext>
                </a:extLst>
              </p:cNvPr>
              <p:cNvSpPr/>
              <p:nvPr/>
            </p:nvSpPr>
            <p:spPr>
              <a:xfrm>
                <a:off x="425777" y="4385035"/>
                <a:ext cx="6702458" cy="11312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810F88F4-B36F-4977-B213-1CF94C4AF20E}"/>
                </a:ext>
              </a:extLst>
            </p:cNvPr>
            <p:cNvSpPr txBox="1"/>
            <p:nvPr/>
          </p:nvSpPr>
          <p:spPr>
            <a:xfrm>
              <a:off x="435205" y="2111604"/>
              <a:ext cx="23022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Leistungsfächer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FCF9DA7C-6C74-4291-BBBC-DBBC184210FB}"/>
                </a:ext>
              </a:extLst>
            </p:cNvPr>
            <p:cNvSpPr txBox="1"/>
            <p:nvPr/>
          </p:nvSpPr>
          <p:spPr>
            <a:xfrm>
              <a:off x="435205" y="3234965"/>
              <a:ext cx="34836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dreistündige Basisfächer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FB7495F5-ED0D-4978-99B4-1B2A2D7771DC}"/>
                </a:ext>
              </a:extLst>
            </p:cNvPr>
            <p:cNvSpPr txBox="1"/>
            <p:nvPr/>
          </p:nvSpPr>
          <p:spPr>
            <a:xfrm>
              <a:off x="435205" y="4403889"/>
              <a:ext cx="3579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zweistündige Basisfächer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A348167-1D92-433C-874D-DE929EB4E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</a:t>
            </a:r>
            <a:r>
              <a:rPr lang="de-DE" dirty="0" err="1"/>
              <a:t>kurswahl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9412E5-0AFD-4816-BC9E-AB0B10E6A6CF}"/>
              </a:ext>
            </a:extLst>
          </p:cNvPr>
          <p:cNvSpPr txBox="1"/>
          <p:nvPr/>
        </p:nvSpPr>
        <p:spPr>
          <a:xfrm>
            <a:off x="7553718" y="2023540"/>
            <a:ext cx="1209675" cy="3683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Mathe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00C3F1-95FC-4D76-BC14-20FC15AF3DCC}"/>
              </a:ext>
            </a:extLst>
          </p:cNvPr>
          <p:cNvSpPr txBox="1"/>
          <p:nvPr/>
        </p:nvSpPr>
        <p:spPr>
          <a:xfrm>
            <a:off x="7539938" y="2484646"/>
            <a:ext cx="1209675" cy="369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Deutsch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1D91218-BED3-4AA6-BD50-214CC704F8D7}"/>
              </a:ext>
            </a:extLst>
          </p:cNvPr>
          <p:cNvSpPr txBox="1"/>
          <p:nvPr/>
        </p:nvSpPr>
        <p:spPr>
          <a:xfrm>
            <a:off x="7529872" y="3429000"/>
            <a:ext cx="1209675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Französisch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250E992-685C-4EC4-9A80-E7E6DC147745}"/>
              </a:ext>
            </a:extLst>
          </p:cNvPr>
          <p:cNvSpPr txBox="1"/>
          <p:nvPr/>
        </p:nvSpPr>
        <p:spPr>
          <a:xfrm>
            <a:off x="7529872" y="2968116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Englisch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BCF1286-552D-4CE9-8B8E-2D992F0349C5}"/>
              </a:ext>
            </a:extLst>
          </p:cNvPr>
          <p:cNvSpPr txBox="1"/>
          <p:nvPr/>
        </p:nvSpPr>
        <p:spPr>
          <a:xfrm>
            <a:off x="7529873" y="3863026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Latein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3B3BD62-AADF-4FEF-8CF7-F8E16C5CE5F8}"/>
              </a:ext>
            </a:extLst>
          </p:cNvPr>
          <p:cNvSpPr txBox="1"/>
          <p:nvPr/>
        </p:nvSpPr>
        <p:spPr>
          <a:xfrm>
            <a:off x="7525226" y="4328240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Spanisch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AA3D4D8-F1D2-4768-965C-AFE4E9DA3C55}"/>
              </a:ext>
            </a:extLst>
          </p:cNvPr>
          <p:cNvSpPr txBox="1"/>
          <p:nvPr/>
        </p:nvSpPr>
        <p:spPr>
          <a:xfrm>
            <a:off x="7525226" y="4812013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Physik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C74DB9A-5514-4DD0-BF5D-22AB3C37E761}"/>
              </a:ext>
            </a:extLst>
          </p:cNvPr>
          <p:cNvSpPr txBox="1"/>
          <p:nvPr/>
        </p:nvSpPr>
        <p:spPr>
          <a:xfrm>
            <a:off x="7525225" y="5248488"/>
            <a:ext cx="1209675" cy="369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Chemie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8F9E44A-49C3-49ED-82CB-584AB5D92D87}"/>
              </a:ext>
            </a:extLst>
          </p:cNvPr>
          <p:cNvSpPr txBox="1"/>
          <p:nvPr/>
        </p:nvSpPr>
        <p:spPr>
          <a:xfrm>
            <a:off x="7539938" y="5715933"/>
            <a:ext cx="1209675" cy="369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Bio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A2CB7C0-CBFA-40D0-995A-60AD6F7A4F17}"/>
              </a:ext>
            </a:extLst>
          </p:cNvPr>
          <p:cNvSpPr txBox="1"/>
          <p:nvPr/>
        </p:nvSpPr>
        <p:spPr>
          <a:xfrm>
            <a:off x="7525224" y="6238724"/>
            <a:ext cx="1209675" cy="369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Wirtschaft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7BF2835-FCAC-497C-81BF-EBC5184FFF3F}"/>
              </a:ext>
            </a:extLst>
          </p:cNvPr>
          <p:cNvSpPr txBox="1"/>
          <p:nvPr/>
        </p:nvSpPr>
        <p:spPr>
          <a:xfrm>
            <a:off x="9305156" y="2115942"/>
            <a:ext cx="1209675" cy="33855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Geschichte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A16DCAE-6B5C-458B-8ECD-0BF6A2639D33}"/>
              </a:ext>
            </a:extLst>
          </p:cNvPr>
          <p:cNvSpPr txBox="1"/>
          <p:nvPr/>
        </p:nvSpPr>
        <p:spPr>
          <a:xfrm>
            <a:off x="9305156" y="2515902"/>
            <a:ext cx="569093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Geo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2850DF5-520E-4556-ACB5-B7B9AD967BA1}"/>
              </a:ext>
            </a:extLst>
          </p:cNvPr>
          <p:cNvSpPr txBox="1"/>
          <p:nvPr/>
        </p:nvSpPr>
        <p:spPr>
          <a:xfrm>
            <a:off x="9356036" y="3413756"/>
            <a:ext cx="1209675" cy="3683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BK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D89D799-D201-4C6E-B313-4E88DB2366E9}"/>
              </a:ext>
            </a:extLst>
          </p:cNvPr>
          <p:cNvSpPr txBox="1"/>
          <p:nvPr/>
        </p:nvSpPr>
        <p:spPr>
          <a:xfrm>
            <a:off x="9349916" y="3868643"/>
            <a:ext cx="1209675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Musik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5C4E9E1-06E3-46DC-AB5F-EE879ADA49E6}"/>
              </a:ext>
            </a:extLst>
          </p:cNvPr>
          <p:cNvSpPr txBox="1"/>
          <p:nvPr/>
        </p:nvSpPr>
        <p:spPr>
          <a:xfrm>
            <a:off x="9337578" y="4335794"/>
            <a:ext cx="1209675" cy="3683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Reli/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Eth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7FDD6ED-9780-4A24-9FEE-6A91C363C836}"/>
              </a:ext>
            </a:extLst>
          </p:cNvPr>
          <p:cNvSpPr txBox="1"/>
          <p:nvPr/>
        </p:nvSpPr>
        <p:spPr>
          <a:xfrm>
            <a:off x="9349916" y="4812014"/>
            <a:ext cx="1209675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Sport</a:t>
            </a:r>
          </a:p>
        </p:txBody>
      </p:sp>
      <p:sp>
        <p:nvSpPr>
          <p:cNvPr id="20" name="Textfeld 21">
            <a:extLst>
              <a:ext uri="{FF2B5EF4-FFF2-40B4-BE49-F238E27FC236}">
                <a16:creationId xmlns:a16="http://schemas.microsoft.com/office/drawing/2014/main" id="{007EDDE1-6A45-42D0-B10A-73038D228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2507201"/>
            <a:ext cx="1209675" cy="338554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Psychologie</a:t>
            </a:r>
          </a:p>
        </p:txBody>
      </p:sp>
      <p:sp>
        <p:nvSpPr>
          <p:cNvPr id="21" name="Textfeld 23">
            <a:extLst>
              <a:ext uri="{FF2B5EF4-FFF2-40B4-BE49-F238E27FC236}">
                <a16:creationId xmlns:a16="http://schemas.microsoft.com/office/drawing/2014/main" id="{EF3F78BA-EC95-4477-A775-7716F67E2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3274341"/>
            <a:ext cx="1209675" cy="369888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Informatik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AEAE2E1-3AB0-47F2-9F9A-31B29C4E6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2887203"/>
            <a:ext cx="1209675" cy="338554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Philosophie</a:t>
            </a:r>
          </a:p>
        </p:txBody>
      </p:sp>
      <p:sp>
        <p:nvSpPr>
          <p:cNvPr id="23" name="Textfeld 20">
            <a:extLst>
              <a:ext uri="{FF2B5EF4-FFF2-40B4-BE49-F238E27FC236}">
                <a16:creationId xmlns:a16="http://schemas.microsoft.com/office/drawing/2014/main" id="{C4A9D51B-4441-441B-A7BF-24A65C928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2086809"/>
            <a:ext cx="1209675" cy="369887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VK Mathe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4D312CD-1DDB-4F17-90F0-85826D44DB9B}"/>
              </a:ext>
            </a:extLst>
          </p:cNvPr>
          <p:cNvSpPr/>
          <p:nvPr/>
        </p:nvSpPr>
        <p:spPr>
          <a:xfrm>
            <a:off x="348791" y="5618375"/>
            <a:ext cx="3318236" cy="104637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D4C2722-7E9E-402A-9478-944CB580FD63}"/>
              </a:ext>
            </a:extLst>
          </p:cNvPr>
          <p:cNvSpPr/>
          <p:nvPr/>
        </p:nvSpPr>
        <p:spPr>
          <a:xfrm>
            <a:off x="3714162" y="5618375"/>
            <a:ext cx="3329232" cy="104637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7C8B97D-C016-4125-9DF7-8A888D8FBAB2}"/>
              </a:ext>
            </a:extLst>
          </p:cNvPr>
          <p:cNvSpPr txBox="1"/>
          <p:nvPr/>
        </p:nvSpPr>
        <p:spPr>
          <a:xfrm>
            <a:off x="565607" y="5582239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Anzahl belegte Kurse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EE72E06-75FB-4872-A352-61DDEA044AC2}"/>
              </a:ext>
            </a:extLst>
          </p:cNvPr>
          <p:cNvSpPr txBox="1"/>
          <p:nvPr/>
        </p:nvSpPr>
        <p:spPr>
          <a:xfrm>
            <a:off x="4055096" y="5582239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Pflichtanrechnung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5F4A247-9857-4C3E-B65E-9529EF674CBF}"/>
              </a:ext>
            </a:extLst>
          </p:cNvPr>
          <p:cNvSpPr txBox="1"/>
          <p:nvPr/>
        </p:nvSpPr>
        <p:spPr>
          <a:xfrm>
            <a:off x="1046375" y="5883898"/>
            <a:ext cx="69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B6B885E-3484-4C7C-A40F-2BA29656FEE5}"/>
              </a:ext>
            </a:extLst>
          </p:cNvPr>
          <p:cNvSpPr txBox="1"/>
          <p:nvPr/>
        </p:nvSpPr>
        <p:spPr>
          <a:xfrm>
            <a:off x="1632408" y="5883898"/>
            <a:ext cx="1695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+4=44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FC1E2831-1CF1-43BB-A4AF-680AEA8077C6}"/>
              </a:ext>
            </a:extLst>
          </p:cNvPr>
          <p:cNvSpPr txBox="1"/>
          <p:nvPr/>
        </p:nvSpPr>
        <p:spPr>
          <a:xfrm>
            <a:off x="6213835" y="1916785"/>
            <a:ext cx="69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0DFA2E4-3C94-4DE6-92D4-94D3BC6C2B58}"/>
              </a:ext>
            </a:extLst>
          </p:cNvPr>
          <p:cNvSpPr txBox="1"/>
          <p:nvPr/>
        </p:nvSpPr>
        <p:spPr>
          <a:xfrm>
            <a:off x="6234260" y="3106134"/>
            <a:ext cx="69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59777A56-D173-4E65-938A-D98E34BFDFAA}"/>
              </a:ext>
            </a:extLst>
          </p:cNvPr>
          <p:cNvSpPr txBox="1"/>
          <p:nvPr/>
        </p:nvSpPr>
        <p:spPr>
          <a:xfrm>
            <a:off x="6348952" y="4323762"/>
            <a:ext cx="69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FF00"/>
                </a:solidFill>
              </a:rPr>
              <a:t>6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1088F3A-49B8-4C71-9971-74C9B8615628}"/>
              </a:ext>
            </a:extLst>
          </p:cNvPr>
          <p:cNvSpPr txBox="1"/>
          <p:nvPr/>
        </p:nvSpPr>
        <p:spPr>
          <a:xfrm>
            <a:off x="4840664" y="5860331"/>
            <a:ext cx="69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</a:p>
        </p:txBody>
      </p:sp>
      <p:sp>
        <p:nvSpPr>
          <p:cNvPr id="43" name="Textfeld 23">
            <a:extLst>
              <a:ext uri="{FF2B5EF4-FFF2-40B4-BE49-F238E27FC236}">
                <a16:creationId xmlns:a16="http://schemas.microsoft.com/office/drawing/2014/main" id="{4236EB7D-8CE6-4626-B643-192C4AF1D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3099" y="3690691"/>
            <a:ext cx="1209675" cy="323165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Seminarkurs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85960EB-AEA3-8960-BDC9-4D61FF23B324}"/>
              </a:ext>
            </a:extLst>
          </p:cNvPr>
          <p:cNvSpPr txBox="1"/>
          <p:nvPr/>
        </p:nvSpPr>
        <p:spPr>
          <a:xfrm>
            <a:off x="9906672" y="2953516"/>
            <a:ext cx="640581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Gk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6AC78FC-0FB5-15B5-65F8-6227EA0FE299}"/>
              </a:ext>
            </a:extLst>
          </p:cNvPr>
          <p:cNvSpPr txBox="1"/>
          <p:nvPr/>
        </p:nvSpPr>
        <p:spPr>
          <a:xfrm>
            <a:off x="1481637" y="5080146"/>
            <a:ext cx="35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517EFE98-F435-E55E-4088-243B9C8FA00F}"/>
              </a:ext>
            </a:extLst>
          </p:cNvPr>
          <p:cNvSpPr txBox="1"/>
          <p:nvPr/>
        </p:nvSpPr>
        <p:spPr>
          <a:xfrm>
            <a:off x="686869" y="5095914"/>
            <a:ext cx="35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21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57044 0.0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9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82 -0.00023 L -0.45183 -0.32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32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49141 0.075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70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5694 0.185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4638 0.113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34532 -0.221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73021 0.352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10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71823 0.286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1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-0.59206 0.1495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48294 0.079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54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2.22222E-6 L -0.34493 0.0071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00556 L -0.51914 0.3465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4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3" grpId="0" animBg="1"/>
      <p:bldP spid="32" grpId="0" animBg="1"/>
      <p:bldP spid="33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3" grpId="0" animBg="1"/>
      <p:bldP spid="34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97BA7BAB-A581-49A5-ADA8-113391D43C59}"/>
              </a:ext>
            </a:extLst>
          </p:cNvPr>
          <p:cNvGrpSpPr/>
          <p:nvPr/>
        </p:nvGrpSpPr>
        <p:grpSpPr>
          <a:xfrm>
            <a:off x="350362" y="2036190"/>
            <a:ext cx="6702458" cy="3470636"/>
            <a:chOff x="350362" y="2036190"/>
            <a:chExt cx="6702458" cy="3470636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298FECE9-AA34-449D-90A4-395D0AEC1619}"/>
                </a:ext>
              </a:extLst>
            </p:cNvPr>
            <p:cNvGrpSpPr/>
            <p:nvPr/>
          </p:nvGrpSpPr>
          <p:grpSpPr>
            <a:xfrm>
              <a:off x="350362" y="2036190"/>
              <a:ext cx="6702458" cy="3470636"/>
              <a:chOff x="425777" y="2045616"/>
              <a:chExt cx="6702458" cy="3470636"/>
            </a:xfrm>
          </p:grpSpPr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401B97CE-385C-4C1D-8A32-C80857870DFB}"/>
                  </a:ext>
                </a:extLst>
              </p:cNvPr>
              <p:cNvSpPr/>
              <p:nvPr/>
            </p:nvSpPr>
            <p:spPr>
              <a:xfrm>
                <a:off x="425777" y="2045616"/>
                <a:ext cx="6702458" cy="11312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94742556-5CE9-4A9B-9429-B481B0119997}"/>
                  </a:ext>
                </a:extLst>
              </p:cNvPr>
              <p:cNvSpPr/>
              <p:nvPr/>
            </p:nvSpPr>
            <p:spPr>
              <a:xfrm>
                <a:off x="425777" y="3216111"/>
                <a:ext cx="6702458" cy="11312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2103388D-E913-4D67-B0A0-814422ED2DC1}"/>
                  </a:ext>
                </a:extLst>
              </p:cNvPr>
              <p:cNvSpPr/>
              <p:nvPr/>
            </p:nvSpPr>
            <p:spPr>
              <a:xfrm>
                <a:off x="425777" y="4385035"/>
                <a:ext cx="6702458" cy="11312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810F88F4-B36F-4977-B213-1CF94C4AF20E}"/>
                </a:ext>
              </a:extLst>
            </p:cNvPr>
            <p:cNvSpPr txBox="1"/>
            <p:nvPr/>
          </p:nvSpPr>
          <p:spPr>
            <a:xfrm>
              <a:off x="435205" y="2111604"/>
              <a:ext cx="23022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Leistungsfächer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FCF9DA7C-6C74-4291-BBBC-DBBC184210FB}"/>
                </a:ext>
              </a:extLst>
            </p:cNvPr>
            <p:cNvSpPr txBox="1"/>
            <p:nvPr/>
          </p:nvSpPr>
          <p:spPr>
            <a:xfrm>
              <a:off x="435205" y="3234965"/>
              <a:ext cx="34836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dreistündige Basisfächer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FB7495F5-ED0D-4978-99B4-1B2A2D7771DC}"/>
                </a:ext>
              </a:extLst>
            </p:cNvPr>
            <p:cNvSpPr txBox="1"/>
            <p:nvPr/>
          </p:nvSpPr>
          <p:spPr>
            <a:xfrm>
              <a:off x="435205" y="4403889"/>
              <a:ext cx="3579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zweistündige Basisfächer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A348167-1D92-433C-874D-DE929EB4E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</a:t>
            </a:r>
            <a:r>
              <a:rPr lang="de-DE" dirty="0" err="1"/>
              <a:t>kurswahl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9412E5-0AFD-4816-BC9E-AB0B10E6A6CF}"/>
              </a:ext>
            </a:extLst>
          </p:cNvPr>
          <p:cNvSpPr txBox="1"/>
          <p:nvPr/>
        </p:nvSpPr>
        <p:spPr>
          <a:xfrm>
            <a:off x="7553718" y="2023540"/>
            <a:ext cx="1209675" cy="3683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Mathe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00C3F1-95FC-4D76-BC14-20FC15AF3DCC}"/>
              </a:ext>
            </a:extLst>
          </p:cNvPr>
          <p:cNvSpPr txBox="1"/>
          <p:nvPr/>
        </p:nvSpPr>
        <p:spPr>
          <a:xfrm>
            <a:off x="7539938" y="2497727"/>
            <a:ext cx="1209675" cy="369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Deutsch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1D91218-BED3-4AA6-BD50-214CC704F8D7}"/>
              </a:ext>
            </a:extLst>
          </p:cNvPr>
          <p:cNvSpPr txBox="1"/>
          <p:nvPr/>
        </p:nvSpPr>
        <p:spPr>
          <a:xfrm>
            <a:off x="7524438" y="3429000"/>
            <a:ext cx="1209675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Französisch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250E992-685C-4EC4-9A80-E7E6DC147745}"/>
              </a:ext>
            </a:extLst>
          </p:cNvPr>
          <p:cNvSpPr txBox="1"/>
          <p:nvPr/>
        </p:nvSpPr>
        <p:spPr>
          <a:xfrm>
            <a:off x="7524439" y="2973501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Englisch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BCF1286-552D-4CE9-8B8E-2D992F0349C5}"/>
              </a:ext>
            </a:extLst>
          </p:cNvPr>
          <p:cNvSpPr txBox="1"/>
          <p:nvPr/>
        </p:nvSpPr>
        <p:spPr>
          <a:xfrm>
            <a:off x="7524437" y="3853401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Latein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3B3BD62-AADF-4FEF-8CF7-F8E16C5CE5F8}"/>
              </a:ext>
            </a:extLst>
          </p:cNvPr>
          <p:cNvSpPr txBox="1"/>
          <p:nvPr/>
        </p:nvSpPr>
        <p:spPr>
          <a:xfrm>
            <a:off x="7539937" y="4318734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Spanisch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AA3D4D8-F1D2-4768-965C-AFE4E9DA3C55}"/>
              </a:ext>
            </a:extLst>
          </p:cNvPr>
          <p:cNvSpPr txBox="1"/>
          <p:nvPr/>
        </p:nvSpPr>
        <p:spPr>
          <a:xfrm>
            <a:off x="7524436" y="4784067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Physik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C74DB9A-5514-4DD0-BF5D-22AB3C37E761}"/>
              </a:ext>
            </a:extLst>
          </p:cNvPr>
          <p:cNvSpPr txBox="1"/>
          <p:nvPr/>
        </p:nvSpPr>
        <p:spPr>
          <a:xfrm>
            <a:off x="7524435" y="5239802"/>
            <a:ext cx="1209675" cy="369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Chemie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8F9E44A-49C3-49ED-82CB-584AB5D92D87}"/>
              </a:ext>
            </a:extLst>
          </p:cNvPr>
          <p:cNvSpPr txBox="1"/>
          <p:nvPr/>
        </p:nvSpPr>
        <p:spPr>
          <a:xfrm>
            <a:off x="7531740" y="5715933"/>
            <a:ext cx="1209675" cy="369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Bio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A2CB7C0-CBFA-40D0-995A-60AD6F7A4F17}"/>
              </a:ext>
            </a:extLst>
          </p:cNvPr>
          <p:cNvSpPr txBox="1"/>
          <p:nvPr/>
        </p:nvSpPr>
        <p:spPr>
          <a:xfrm>
            <a:off x="7524434" y="6182816"/>
            <a:ext cx="1209675" cy="369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Wirtschaft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7BF2835-FCAC-497C-81BF-EBC5184FFF3F}"/>
              </a:ext>
            </a:extLst>
          </p:cNvPr>
          <p:cNvSpPr txBox="1"/>
          <p:nvPr/>
        </p:nvSpPr>
        <p:spPr>
          <a:xfrm>
            <a:off x="9305156" y="2049954"/>
            <a:ext cx="1209675" cy="33855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Geschichte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A16DCAE-6B5C-458B-8ECD-0BF6A2639D33}"/>
              </a:ext>
            </a:extLst>
          </p:cNvPr>
          <p:cNvSpPr txBox="1"/>
          <p:nvPr/>
        </p:nvSpPr>
        <p:spPr>
          <a:xfrm>
            <a:off x="9954705" y="2976259"/>
            <a:ext cx="555739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GK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2850DF5-520E-4556-ACB5-B7B9AD967BA1}"/>
              </a:ext>
            </a:extLst>
          </p:cNvPr>
          <p:cNvSpPr txBox="1"/>
          <p:nvPr/>
        </p:nvSpPr>
        <p:spPr>
          <a:xfrm>
            <a:off x="9281825" y="3429000"/>
            <a:ext cx="1209675" cy="3683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BK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D89D799-D201-4C6E-B313-4E88DB2366E9}"/>
              </a:ext>
            </a:extLst>
          </p:cNvPr>
          <p:cNvSpPr txBox="1"/>
          <p:nvPr/>
        </p:nvSpPr>
        <p:spPr>
          <a:xfrm>
            <a:off x="9281822" y="3891518"/>
            <a:ext cx="1209675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Musik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5C4E9E1-06E3-46DC-AB5F-EE879ADA49E6}"/>
              </a:ext>
            </a:extLst>
          </p:cNvPr>
          <p:cNvSpPr txBox="1"/>
          <p:nvPr/>
        </p:nvSpPr>
        <p:spPr>
          <a:xfrm>
            <a:off x="9281823" y="4319528"/>
            <a:ext cx="1209675" cy="3683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Reli/Ethik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7FDD6ED-9780-4A24-9FEE-6A91C363C836}"/>
              </a:ext>
            </a:extLst>
          </p:cNvPr>
          <p:cNvSpPr txBox="1"/>
          <p:nvPr/>
        </p:nvSpPr>
        <p:spPr>
          <a:xfrm>
            <a:off x="9276887" y="4783633"/>
            <a:ext cx="1209675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Sport</a:t>
            </a:r>
          </a:p>
        </p:txBody>
      </p:sp>
      <p:sp>
        <p:nvSpPr>
          <p:cNvPr id="20" name="Textfeld 21">
            <a:extLst>
              <a:ext uri="{FF2B5EF4-FFF2-40B4-BE49-F238E27FC236}">
                <a16:creationId xmlns:a16="http://schemas.microsoft.com/office/drawing/2014/main" id="{007EDDE1-6A45-42D0-B10A-73038D228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2507201"/>
            <a:ext cx="1209675" cy="338554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Psychologie</a:t>
            </a:r>
          </a:p>
        </p:txBody>
      </p:sp>
      <p:sp>
        <p:nvSpPr>
          <p:cNvPr id="21" name="Textfeld 23">
            <a:extLst>
              <a:ext uri="{FF2B5EF4-FFF2-40B4-BE49-F238E27FC236}">
                <a16:creationId xmlns:a16="http://schemas.microsoft.com/office/drawing/2014/main" id="{EF3F78BA-EC95-4477-A775-7716F67E2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3274341"/>
            <a:ext cx="1209675" cy="369888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Informatik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AEAE2E1-3AB0-47F2-9F9A-31B29C4E6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2887203"/>
            <a:ext cx="1209675" cy="338554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Philosophie</a:t>
            </a:r>
          </a:p>
        </p:txBody>
      </p:sp>
      <p:sp>
        <p:nvSpPr>
          <p:cNvPr id="23" name="Textfeld 20">
            <a:extLst>
              <a:ext uri="{FF2B5EF4-FFF2-40B4-BE49-F238E27FC236}">
                <a16:creationId xmlns:a16="http://schemas.microsoft.com/office/drawing/2014/main" id="{C4A9D51B-4441-441B-A7BF-24A65C928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2086809"/>
            <a:ext cx="1209675" cy="369887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VK Mathe</a:t>
            </a:r>
          </a:p>
        </p:txBody>
      </p:sp>
      <p:sp>
        <p:nvSpPr>
          <p:cNvPr id="32" name="Textfeld 23">
            <a:extLst>
              <a:ext uri="{FF2B5EF4-FFF2-40B4-BE49-F238E27FC236}">
                <a16:creationId xmlns:a16="http://schemas.microsoft.com/office/drawing/2014/main" id="{C776A475-F028-4DE3-98DD-7B8A58E11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3099" y="3690691"/>
            <a:ext cx="1209675" cy="323165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Seminarkurs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FE3796CA-98D2-467E-97A6-F0E3FD9B47CA}"/>
              </a:ext>
            </a:extLst>
          </p:cNvPr>
          <p:cNvSpPr/>
          <p:nvPr/>
        </p:nvSpPr>
        <p:spPr>
          <a:xfrm>
            <a:off x="348791" y="5618375"/>
            <a:ext cx="3318236" cy="104637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2B82A60F-0C01-4AB5-B90E-0653867DB3DF}"/>
              </a:ext>
            </a:extLst>
          </p:cNvPr>
          <p:cNvSpPr/>
          <p:nvPr/>
        </p:nvSpPr>
        <p:spPr>
          <a:xfrm>
            <a:off x="3714162" y="5618375"/>
            <a:ext cx="3329232" cy="104637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C951B90-B641-444F-BFD8-9462977C261A}"/>
              </a:ext>
            </a:extLst>
          </p:cNvPr>
          <p:cNvSpPr txBox="1"/>
          <p:nvPr/>
        </p:nvSpPr>
        <p:spPr>
          <a:xfrm>
            <a:off x="565607" y="5582239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Anzahl belegte Kurse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9D547EC-B967-4C95-8BD5-90366EF3067C}"/>
              </a:ext>
            </a:extLst>
          </p:cNvPr>
          <p:cNvSpPr txBox="1"/>
          <p:nvPr/>
        </p:nvSpPr>
        <p:spPr>
          <a:xfrm>
            <a:off x="4055096" y="5582239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Pflichtanrechnung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BBDFF5C-1B05-4E58-AF0A-00902838B29C}"/>
              </a:ext>
            </a:extLst>
          </p:cNvPr>
          <p:cNvSpPr txBox="1"/>
          <p:nvPr/>
        </p:nvSpPr>
        <p:spPr>
          <a:xfrm>
            <a:off x="1046375" y="5883898"/>
            <a:ext cx="69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044C210B-D90E-4953-92EC-2657F66FAD2B}"/>
              </a:ext>
            </a:extLst>
          </p:cNvPr>
          <p:cNvSpPr txBox="1"/>
          <p:nvPr/>
        </p:nvSpPr>
        <p:spPr>
          <a:xfrm>
            <a:off x="1632408" y="5883898"/>
            <a:ext cx="1695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+2=44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36AC393D-3507-41EC-8989-3C14E089C916}"/>
              </a:ext>
            </a:extLst>
          </p:cNvPr>
          <p:cNvSpPr txBox="1"/>
          <p:nvPr/>
        </p:nvSpPr>
        <p:spPr>
          <a:xfrm>
            <a:off x="6213835" y="1916785"/>
            <a:ext cx="69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09C7A0A-A56E-41C9-A579-14C8FA8CF33C}"/>
              </a:ext>
            </a:extLst>
          </p:cNvPr>
          <p:cNvSpPr txBox="1"/>
          <p:nvPr/>
        </p:nvSpPr>
        <p:spPr>
          <a:xfrm>
            <a:off x="6234260" y="3106134"/>
            <a:ext cx="69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74F89C47-B5F8-42E9-A113-5E45CA48E585}"/>
              </a:ext>
            </a:extLst>
          </p:cNvPr>
          <p:cNvSpPr txBox="1"/>
          <p:nvPr/>
        </p:nvSpPr>
        <p:spPr>
          <a:xfrm>
            <a:off x="6348952" y="4323762"/>
            <a:ext cx="69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FF00"/>
                </a:solidFill>
              </a:rPr>
              <a:t>8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14E292E-89D4-4E35-B380-8174F23CDC36}"/>
              </a:ext>
            </a:extLst>
          </p:cNvPr>
          <p:cNvSpPr txBox="1"/>
          <p:nvPr/>
        </p:nvSpPr>
        <p:spPr>
          <a:xfrm>
            <a:off x="4840664" y="5860331"/>
            <a:ext cx="69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176939-AEB5-E07A-BC97-A1FFCE7601A3}"/>
              </a:ext>
            </a:extLst>
          </p:cNvPr>
          <p:cNvSpPr txBox="1"/>
          <p:nvPr/>
        </p:nvSpPr>
        <p:spPr>
          <a:xfrm>
            <a:off x="9292668" y="2507201"/>
            <a:ext cx="662037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Geo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805DA72B-009B-4E08-360A-68A72E77389A}"/>
              </a:ext>
            </a:extLst>
          </p:cNvPr>
          <p:cNvSpPr txBox="1"/>
          <p:nvPr/>
        </p:nvSpPr>
        <p:spPr>
          <a:xfrm>
            <a:off x="2066178" y="5089383"/>
            <a:ext cx="1044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1         1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33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58229 0.01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15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46654 -0.05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34935 -0.519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74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57552 0.256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76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46784 -0.281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98" y="-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35951 -0.011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2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0.73021 0.422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10" y="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-0.62226 0.354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0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61588 0.2877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4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50625 0.2217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39727 0.091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0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28985 0.0233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-0.44193 0.0185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96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49C28-80A4-4F8D-BB4D-5AE2F1DC1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B78BC8-922F-4919-8227-E9E0EF2F3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solidFill>
                  <a:schemeClr val="tx1">
                    <a:lumMod val="50000"/>
                  </a:schemeClr>
                </a:solidFill>
              </a:rPr>
              <a:t>Grundlagen</a:t>
            </a:r>
          </a:p>
          <a:p>
            <a:r>
              <a:rPr lang="de-DE" sz="4800" dirty="0">
                <a:solidFill>
                  <a:schemeClr val="tx1">
                    <a:lumMod val="50000"/>
                  </a:schemeClr>
                </a:solidFill>
              </a:rPr>
              <a:t>Belegungs- und Anrechnungspflicht</a:t>
            </a:r>
          </a:p>
          <a:p>
            <a:r>
              <a:rPr lang="de-DE" sz="4800" b="1" dirty="0"/>
              <a:t>Abitur und Gesamtqualifikation</a:t>
            </a:r>
          </a:p>
          <a:p>
            <a:r>
              <a:rPr lang="de-DE" sz="4800" dirty="0">
                <a:solidFill>
                  <a:schemeClr val="tx1">
                    <a:lumMod val="50000"/>
                  </a:schemeClr>
                </a:solidFill>
              </a:rPr>
              <a:t>Termine</a:t>
            </a:r>
          </a:p>
        </p:txBody>
      </p:sp>
    </p:spTree>
    <p:extLst>
      <p:ext uri="{BB962C8B-B14F-4D97-AF65-F5344CB8AC3E}">
        <p14:creationId xmlns:p14="http://schemas.microsoft.com/office/powerpoint/2010/main" val="10248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04875-9BD6-45B6-85AE-7B98485C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Abiturprüfungen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D77FFE-17E5-4FA9-863A-EF8F6DCCF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3200" dirty="0"/>
              <a:t>Die Abiturprüfungen bestehen aus </a:t>
            </a:r>
            <a:r>
              <a:rPr lang="de-DE" sz="3200" b="1" dirty="0">
                <a:solidFill>
                  <a:srgbClr val="FFEE80"/>
                </a:solidFill>
              </a:rPr>
              <a:t>fünf Prüfungsfächern</a:t>
            </a:r>
            <a:r>
              <a:rPr lang="de-DE" sz="3200" dirty="0"/>
              <a:t>, </a:t>
            </a:r>
            <a:r>
              <a:rPr lang="de-DE" sz="3200" b="1" dirty="0">
                <a:solidFill>
                  <a:srgbClr val="FFEE80"/>
                </a:solidFill>
              </a:rPr>
              <a:t>drei schriftlichen</a:t>
            </a:r>
            <a:r>
              <a:rPr lang="de-DE" sz="3200" dirty="0"/>
              <a:t> und </a:t>
            </a:r>
            <a:r>
              <a:rPr lang="de-DE" sz="3200" b="1" dirty="0">
                <a:solidFill>
                  <a:srgbClr val="FFEE80"/>
                </a:solidFill>
              </a:rPr>
              <a:t>zwei mündlichen </a:t>
            </a:r>
            <a:r>
              <a:rPr lang="de-DE" sz="3200" dirty="0"/>
              <a:t>(oder ggf. einem mündlichen + BLL)</a:t>
            </a:r>
          </a:p>
          <a:p>
            <a:r>
              <a:rPr lang="de-DE" sz="3200" dirty="0"/>
              <a:t>Die </a:t>
            </a:r>
            <a:r>
              <a:rPr lang="de-DE" sz="3200" b="1" dirty="0">
                <a:solidFill>
                  <a:srgbClr val="FFEE80"/>
                </a:solidFill>
              </a:rPr>
              <a:t>Leistungsfächer</a:t>
            </a:r>
            <a:r>
              <a:rPr lang="de-DE" sz="3200" dirty="0"/>
              <a:t> sind automatisch die </a:t>
            </a:r>
            <a:r>
              <a:rPr lang="de-DE" sz="3200" b="1" dirty="0">
                <a:solidFill>
                  <a:srgbClr val="FFEE80"/>
                </a:solidFill>
              </a:rPr>
              <a:t>schriftlichen Prüfungsfächer</a:t>
            </a:r>
          </a:p>
          <a:p>
            <a:r>
              <a:rPr lang="de-DE" sz="3200" dirty="0"/>
              <a:t>Durch die Wahl der fünf Prüfungsfächer müssen </a:t>
            </a:r>
            <a:r>
              <a:rPr lang="de-DE" sz="3200" b="1" dirty="0">
                <a:solidFill>
                  <a:srgbClr val="FFEE80"/>
                </a:solidFill>
              </a:rPr>
              <a:t>alle drei Aufgabenfelder</a:t>
            </a:r>
            <a:r>
              <a:rPr lang="de-DE" sz="3200" dirty="0"/>
              <a:t> abgedeckt sein</a:t>
            </a:r>
          </a:p>
          <a:p>
            <a:r>
              <a:rPr lang="de-DE" sz="3200" b="1" dirty="0">
                <a:solidFill>
                  <a:srgbClr val="FFEE80"/>
                </a:solidFill>
              </a:rPr>
              <a:t>Deutsch und Mathematik </a:t>
            </a:r>
            <a:r>
              <a:rPr lang="de-DE" sz="3200" dirty="0"/>
              <a:t>müssen Prüfungsfächer sein</a:t>
            </a:r>
          </a:p>
          <a:p>
            <a:endParaRPr lang="de-D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69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23D93-6015-4B69-99D3-12B011F8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Mündliche Prüfung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318DAF-7667-4EBC-9BC9-162973247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SzPct val="73000"/>
              <a:buFont typeface="Wingdings" panose="05000000000000000000" pitchFamily="2" charset="2"/>
              <a:buChar char="§"/>
            </a:pPr>
            <a:r>
              <a:rPr lang="de-DE" altLang="de-DE" sz="3600" dirty="0">
                <a:cs typeface="Calibri" panose="020F0502020204030204" pitchFamily="34" charset="0"/>
              </a:rPr>
              <a:t>erfolgt in </a:t>
            </a:r>
            <a:r>
              <a:rPr lang="de-DE" altLang="de-DE" sz="3600" b="1" dirty="0">
                <a:solidFill>
                  <a:srgbClr val="FFEE80"/>
                </a:solidFill>
                <a:cs typeface="Calibri" panose="020F0502020204030204" pitchFamily="34" charset="0"/>
              </a:rPr>
              <a:t>zwei Fächern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73000"/>
              <a:buFont typeface="Wingdings" panose="05000000000000000000" pitchFamily="2" charset="2"/>
              <a:buChar char="§"/>
            </a:pPr>
            <a:r>
              <a:rPr lang="de-DE" altLang="de-DE" sz="3600" dirty="0">
                <a:cs typeface="Calibri" panose="020F0502020204030204" pitchFamily="34" charset="0"/>
              </a:rPr>
              <a:t>endgültige Festlegung zu Beginn des 4. Halbjahres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73000"/>
              <a:buFont typeface="Wingdings" panose="05000000000000000000" pitchFamily="2" charset="2"/>
              <a:buChar char="§"/>
            </a:pPr>
            <a:r>
              <a:rPr lang="de-DE" altLang="de-DE" sz="3600" dirty="0">
                <a:cs typeface="Calibri" panose="020F0502020204030204" pitchFamily="34" charset="0"/>
              </a:rPr>
              <a:t>klassische mündliche Prüfung, </a:t>
            </a:r>
            <a:r>
              <a:rPr lang="de-DE" altLang="de-DE" sz="3600" b="1" dirty="0">
                <a:solidFill>
                  <a:srgbClr val="FFEE80"/>
                </a:solidFill>
                <a:cs typeface="Calibri" panose="020F0502020204030204" pitchFamily="34" charset="0"/>
              </a:rPr>
              <a:t>keine</a:t>
            </a:r>
            <a:r>
              <a:rPr lang="de-DE" altLang="de-DE" sz="3600" dirty="0">
                <a:cs typeface="Calibri" panose="020F0502020204030204" pitchFamily="34" charset="0"/>
              </a:rPr>
              <a:t> Präsentationsprüfung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73000"/>
              <a:buFont typeface="Wingdings" panose="05000000000000000000" pitchFamily="2" charset="2"/>
              <a:buChar char="§"/>
            </a:pPr>
            <a:r>
              <a:rPr lang="de-DE" altLang="de-DE" sz="3600" dirty="0">
                <a:cs typeface="Calibri" panose="020F0502020204030204" pitchFamily="34" charset="0"/>
              </a:rPr>
              <a:t>Falls </a:t>
            </a:r>
            <a:r>
              <a:rPr lang="de-DE" altLang="de-DE" sz="3600" dirty="0" err="1">
                <a:cs typeface="Calibri" panose="020F0502020204030204" pitchFamily="34" charset="0"/>
              </a:rPr>
              <a:t>Geo</a:t>
            </a:r>
            <a:r>
              <a:rPr lang="de-DE" altLang="de-DE" sz="3600" dirty="0">
                <a:cs typeface="Calibri" panose="020F0502020204030204" pitchFamily="34" charset="0"/>
              </a:rPr>
              <a:t> (oder </a:t>
            </a:r>
            <a:r>
              <a:rPr lang="de-DE" altLang="de-DE" sz="3600" dirty="0" err="1">
                <a:cs typeface="Calibri" panose="020F0502020204030204" pitchFamily="34" charset="0"/>
              </a:rPr>
              <a:t>Gk</a:t>
            </a:r>
            <a:r>
              <a:rPr lang="de-DE" altLang="de-DE" sz="3600" dirty="0">
                <a:cs typeface="Calibri" panose="020F0502020204030204" pitchFamily="34" charset="0"/>
              </a:rPr>
              <a:t>) </a:t>
            </a:r>
            <a:r>
              <a:rPr lang="de-DE" altLang="de-DE" dirty="0">
                <a:cs typeface="Calibri" panose="020F0502020204030204" pitchFamily="34" charset="0"/>
              </a:rPr>
              <a:t>gewählt wird, muss </a:t>
            </a:r>
            <a:r>
              <a:rPr lang="de-DE" altLang="de-DE" dirty="0" err="1">
                <a:cs typeface="Calibri" panose="020F0502020204030204" pitchFamily="34" charset="0"/>
              </a:rPr>
              <a:t>Geo</a:t>
            </a:r>
            <a:r>
              <a:rPr lang="de-DE" altLang="de-DE" dirty="0">
                <a:cs typeface="Calibri" panose="020F0502020204030204" pitchFamily="34" charset="0"/>
              </a:rPr>
              <a:t> (oder </a:t>
            </a:r>
            <a:r>
              <a:rPr lang="de-DE" altLang="de-DE" dirty="0" err="1">
                <a:cs typeface="Calibri" panose="020F0502020204030204" pitchFamily="34" charset="0"/>
              </a:rPr>
              <a:t>Gk</a:t>
            </a:r>
            <a:r>
              <a:rPr lang="de-DE" altLang="de-DE" dirty="0">
                <a:cs typeface="Calibri" panose="020F0502020204030204" pitchFamily="34" charset="0"/>
              </a:rPr>
              <a:t>) über 4 Halbjahre belegt werden</a:t>
            </a:r>
            <a:endParaRPr lang="de-DE" altLang="de-DE" sz="3600" dirty="0">
              <a:cs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73000"/>
              <a:buFont typeface="Wingdings" panose="05000000000000000000" pitchFamily="2" charset="2"/>
              <a:buChar char="§"/>
            </a:pPr>
            <a:r>
              <a:rPr lang="de-DE" altLang="de-DE" b="1" dirty="0">
                <a:solidFill>
                  <a:srgbClr val="FFEE80"/>
                </a:solidFill>
                <a:cs typeface="Calibri" panose="020F0502020204030204" pitchFamily="34" charset="0"/>
              </a:rPr>
              <a:t>eine</a:t>
            </a:r>
            <a:r>
              <a:rPr lang="de-DE" altLang="de-DE" sz="3600" dirty="0">
                <a:cs typeface="Calibri" panose="020F0502020204030204" pitchFamily="34" charset="0"/>
              </a:rPr>
              <a:t> mündliche Prüfung kann ggf. </a:t>
            </a:r>
            <a:r>
              <a:rPr lang="de-DE" altLang="de-DE" sz="3600" b="1" dirty="0">
                <a:solidFill>
                  <a:srgbClr val="FFEE80"/>
                </a:solidFill>
                <a:cs typeface="Calibri" panose="020F0502020204030204" pitchFamily="34" charset="0"/>
              </a:rPr>
              <a:t>durch eine BLL</a:t>
            </a:r>
            <a:r>
              <a:rPr lang="de-DE" altLang="de-DE" sz="3600" dirty="0">
                <a:cs typeface="Calibri" panose="020F0502020204030204" pitchFamily="34" charset="0"/>
              </a:rPr>
              <a:t>, nicht jedoch in Deutsch oder Mathematik, </a:t>
            </a:r>
            <a:r>
              <a:rPr lang="de-DE" altLang="de-DE" sz="3600" b="1" dirty="0">
                <a:solidFill>
                  <a:srgbClr val="FFEE80"/>
                </a:solidFill>
                <a:cs typeface="Calibri" panose="020F0502020204030204" pitchFamily="34" charset="0"/>
              </a:rPr>
              <a:t>ersetzt werden</a:t>
            </a:r>
            <a:r>
              <a:rPr lang="de-DE" altLang="de-DE" sz="3600" dirty="0">
                <a:cs typeface="Calibri" panose="020F0502020204030204" pitchFamily="34" charset="0"/>
              </a:rPr>
              <a:t>. Zeitpunkt der Entscheidung: 1 Tag nach Ausgabe des Zeugnisses für das 4. Halbjahr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73000"/>
              <a:buFont typeface="Wingdings" panose="05000000000000000000" pitchFamily="2" charset="2"/>
              <a:buChar char="§"/>
            </a:pPr>
            <a:r>
              <a:rPr lang="de-DE" altLang="de-DE" sz="3600" dirty="0">
                <a:cs typeface="Calibri" panose="020F0502020204030204" pitchFamily="34" charset="0"/>
              </a:rPr>
              <a:t>Weitere mündliche Prüfungen ggf. bei „schlechten“ schriftl. Prüfungen in den Leistungsfächern zusätzlich möglich/nötig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950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49C28-80A4-4F8D-BB4D-5AE2F1DC1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B78BC8-922F-4919-8227-E9E0EF2F3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800" b="1" dirty="0"/>
              <a:t>Grundlagen</a:t>
            </a:r>
          </a:p>
          <a:p>
            <a:r>
              <a:rPr lang="de-DE" sz="4800" dirty="0">
                <a:solidFill>
                  <a:schemeClr val="tx1">
                    <a:lumMod val="50000"/>
                  </a:schemeClr>
                </a:solidFill>
              </a:rPr>
              <a:t>Belegungs- und Anrechnungspflicht</a:t>
            </a:r>
          </a:p>
          <a:p>
            <a:r>
              <a:rPr lang="de-DE" sz="4800" dirty="0">
                <a:solidFill>
                  <a:schemeClr val="tx1">
                    <a:lumMod val="50000"/>
                  </a:schemeClr>
                </a:solidFill>
              </a:rPr>
              <a:t>Abitur und Gesamtqualifikation</a:t>
            </a:r>
          </a:p>
          <a:p>
            <a:r>
              <a:rPr lang="de-DE" sz="4800" dirty="0">
                <a:solidFill>
                  <a:schemeClr val="tx1">
                    <a:lumMod val="50000"/>
                  </a:schemeClr>
                </a:solidFill>
              </a:rPr>
              <a:t>Termine</a:t>
            </a:r>
          </a:p>
        </p:txBody>
      </p:sp>
    </p:spTree>
    <p:extLst>
      <p:ext uri="{BB962C8B-B14F-4D97-AF65-F5344CB8AC3E}">
        <p14:creationId xmlns:p14="http://schemas.microsoft.com/office/powerpoint/2010/main" val="422382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97BA7BAB-A581-49A5-ADA8-113391D43C59}"/>
              </a:ext>
            </a:extLst>
          </p:cNvPr>
          <p:cNvGrpSpPr/>
          <p:nvPr/>
        </p:nvGrpSpPr>
        <p:grpSpPr>
          <a:xfrm>
            <a:off x="350362" y="2036190"/>
            <a:ext cx="6702458" cy="3470636"/>
            <a:chOff x="350362" y="2036190"/>
            <a:chExt cx="6702458" cy="3470636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298FECE9-AA34-449D-90A4-395D0AEC1619}"/>
                </a:ext>
              </a:extLst>
            </p:cNvPr>
            <p:cNvGrpSpPr/>
            <p:nvPr/>
          </p:nvGrpSpPr>
          <p:grpSpPr>
            <a:xfrm>
              <a:off x="350362" y="2036190"/>
              <a:ext cx="6702458" cy="3470636"/>
              <a:chOff x="425777" y="2045616"/>
              <a:chExt cx="6702458" cy="3470636"/>
            </a:xfrm>
          </p:grpSpPr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401B97CE-385C-4C1D-8A32-C80857870DFB}"/>
                  </a:ext>
                </a:extLst>
              </p:cNvPr>
              <p:cNvSpPr/>
              <p:nvPr/>
            </p:nvSpPr>
            <p:spPr>
              <a:xfrm>
                <a:off x="425777" y="2045616"/>
                <a:ext cx="6702458" cy="11312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94742556-5CE9-4A9B-9429-B481B0119997}"/>
                  </a:ext>
                </a:extLst>
              </p:cNvPr>
              <p:cNvSpPr/>
              <p:nvPr/>
            </p:nvSpPr>
            <p:spPr>
              <a:xfrm>
                <a:off x="425777" y="3216111"/>
                <a:ext cx="6702458" cy="11312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2103388D-E913-4D67-B0A0-814422ED2DC1}"/>
                  </a:ext>
                </a:extLst>
              </p:cNvPr>
              <p:cNvSpPr/>
              <p:nvPr/>
            </p:nvSpPr>
            <p:spPr>
              <a:xfrm>
                <a:off x="425777" y="4385035"/>
                <a:ext cx="6702458" cy="11312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810F88F4-B36F-4977-B213-1CF94C4AF20E}"/>
                </a:ext>
              </a:extLst>
            </p:cNvPr>
            <p:cNvSpPr txBox="1"/>
            <p:nvPr/>
          </p:nvSpPr>
          <p:spPr>
            <a:xfrm>
              <a:off x="435205" y="2111604"/>
              <a:ext cx="23022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Leistungsfächer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FCF9DA7C-6C74-4291-BBBC-DBBC184210FB}"/>
                </a:ext>
              </a:extLst>
            </p:cNvPr>
            <p:cNvSpPr txBox="1"/>
            <p:nvPr/>
          </p:nvSpPr>
          <p:spPr>
            <a:xfrm>
              <a:off x="435205" y="3234965"/>
              <a:ext cx="34836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dreistündige Basisfächer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FB7495F5-ED0D-4978-99B4-1B2A2D7771DC}"/>
                </a:ext>
              </a:extLst>
            </p:cNvPr>
            <p:cNvSpPr txBox="1"/>
            <p:nvPr/>
          </p:nvSpPr>
          <p:spPr>
            <a:xfrm>
              <a:off x="435205" y="4403889"/>
              <a:ext cx="3579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zweistündige Basisfächer</a:t>
              </a:r>
            </a:p>
          </p:txBody>
        </p:sp>
      </p:grpSp>
      <p:sp>
        <p:nvSpPr>
          <p:cNvPr id="45" name="Rechteck 44">
            <a:extLst>
              <a:ext uri="{FF2B5EF4-FFF2-40B4-BE49-F238E27FC236}">
                <a16:creationId xmlns:a16="http://schemas.microsoft.com/office/drawing/2014/main" id="{AEB29557-7A5B-4E06-8C5C-816F17CF33F4}"/>
              </a:ext>
            </a:extLst>
          </p:cNvPr>
          <p:cNvSpPr/>
          <p:nvPr/>
        </p:nvSpPr>
        <p:spPr>
          <a:xfrm>
            <a:off x="3461208" y="2545258"/>
            <a:ext cx="1348033" cy="5184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C17D7130-5FF5-49BF-83A9-8FE27ED6C3ED}"/>
              </a:ext>
            </a:extLst>
          </p:cNvPr>
          <p:cNvSpPr/>
          <p:nvPr/>
        </p:nvSpPr>
        <p:spPr>
          <a:xfrm>
            <a:off x="1992197" y="2545258"/>
            <a:ext cx="1348033" cy="5184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12B8CC98-B748-4107-9A8D-65303424EDA3}"/>
              </a:ext>
            </a:extLst>
          </p:cNvPr>
          <p:cNvSpPr/>
          <p:nvPr/>
        </p:nvSpPr>
        <p:spPr>
          <a:xfrm>
            <a:off x="591780" y="2545258"/>
            <a:ext cx="1348033" cy="5184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3872F8D8-8AB7-43CD-9841-2D925460D740}"/>
              </a:ext>
            </a:extLst>
          </p:cNvPr>
          <p:cNvSpPr/>
          <p:nvPr/>
        </p:nvSpPr>
        <p:spPr>
          <a:xfrm>
            <a:off x="5714213" y="4856375"/>
            <a:ext cx="1319753" cy="5184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2429AA7-5F2C-41A3-989B-AE57215C50C6}"/>
              </a:ext>
            </a:extLst>
          </p:cNvPr>
          <p:cNvSpPr/>
          <p:nvPr/>
        </p:nvSpPr>
        <p:spPr>
          <a:xfrm>
            <a:off x="603315" y="3685880"/>
            <a:ext cx="1348033" cy="5184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348167-1D92-433C-874D-DE929EB4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25" y="248317"/>
            <a:ext cx="8902526" cy="1508760"/>
          </a:xfrm>
        </p:spPr>
        <p:txBody>
          <a:bodyPr/>
          <a:lstStyle/>
          <a:p>
            <a:r>
              <a:rPr lang="de-DE" dirty="0"/>
              <a:t>Mündliche Prüfungsfächer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9412E5-0AFD-4816-BC9E-AB0B10E6A6CF}"/>
              </a:ext>
            </a:extLst>
          </p:cNvPr>
          <p:cNvSpPr txBox="1"/>
          <p:nvPr/>
        </p:nvSpPr>
        <p:spPr>
          <a:xfrm>
            <a:off x="681578" y="2645709"/>
            <a:ext cx="1209675" cy="3683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Mathe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00C3F1-95FC-4D76-BC14-20FC15AF3DCC}"/>
              </a:ext>
            </a:extLst>
          </p:cNvPr>
          <p:cNvSpPr txBox="1"/>
          <p:nvPr/>
        </p:nvSpPr>
        <p:spPr>
          <a:xfrm>
            <a:off x="672151" y="3751165"/>
            <a:ext cx="1209675" cy="369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Deutsch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1D91218-BED3-4AA6-BD50-214CC704F8D7}"/>
              </a:ext>
            </a:extLst>
          </p:cNvPr>
          <p:cNvSpPr txBox="1"/>
          <p:nvPr/>
        </p:nvSpPr>
        <p:spPr>
          <a:xfrm>
            <a:off x="7529873" y="3467051"/>
            <a:ext cx="1209675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Französisch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250E992-685C-4EC4-9A80-E7E6DC147745}"/>
              </a:ext>
            </a:extLst>
          </p:cNvPr>
          <p:cNvSpPr txBox="1"/>
          <p:nvPr/>
        </p:nvSpPr>
        <p:spPr>
          <a:xfrm>
            <a:off x="1977486" y="3752293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Englisch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BCF1286-552D-4CE9-8B8E-2D992F0349C5}"/>
              </a:ext>
            </a:extLst>
          </p:cNvPr>
          <p:cNvSpPr txBox="1"/>
          <p:nvPr/>
        </p:nvSpPr>
        <p:spPr>
          <a:xfrm>
            <a:off x="7529873" y="3863026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Latein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3B3BD62-AADF-4FEF-8CF7-F8E16C5CE5F8}"/>
              </a:ext>
            </a:extLst>
          </p:cNvPr>
          <p:cNvSpPr txBox="1"/>
          <p:nvPr/>
        </p:nvSpPr>
        <p:spPr>
          <a:xfrm>
            <a:off x="7529873" y="4282616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Spanisch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AA3D4D8-F1D2-4768-965C-AFE4E9DA3C55}"/>
              </a:ext>
            </a:extLst>
          </p:cNvPr>
          <p:cNvSpPr txBox="1"/>
          <p:nvPr/>
        </p:nvSpPr>
        <p:spPr>
          <a:xfrm>
            <a:off x="2085415" y="2634704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Physik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C74DB9A-5514-4DD0-BF5D-22AB3C37E761}"/>
              </a:ext>
            </a:extLst>
          </p:cNvPr>
          <p:cNvSpPr txBox="1"/>
          <p:nvPr/>
        </p:nvSpPr>
        <p:spPr>
          <a:xfrm>
            <a:off x="3279023" y="3759577"/>
            <a:ext cx="1209675" cy="369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Chemie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8F9E44A-49C3-49ED-82CB-584AB5D92D87}"/>
              </a:ext>
            </a:extLst>
          </p:cNvPr>
          <p:cNvSpPr txBox="1"/>
          <p:nvPr/>
        </p:nvSpPr>
        <p:spPr>
          <a:xfrm>
            <a:off x="7539938" y="5715933"/>
            <a:ext cx="1209675" cy="369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Bio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A2CB7C0-CBFA-40D0-995A-60AD6F7A4F17}"/>
              </a:ext>
            </a:extLst>
          </p:cNvPr>
          <p:cNvSpPr txBox="1"/>
          <p:nvPr/>
        </p:nvSpPr>
        <p:spPr>
          <a:xfrm>
            <a:off x="7539937" y="6259757"/>
            <a:ext cx="1209675" cy="369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Wirtschaft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7BF2835-FCAC-497C-81BF-EBC5184FFF3F}"/>
              </a:ext>
            </a:extLst>
          </p:cNvPr>
          <p:cNvSpPr txBox="1"/>
          <p:nvPr/>
        </p:nvSpPr>
        <p:spPr>
          <a:xfrm>
            <a:off x="3554806" y="2636768"/>
            <a:ext cx="1209675" cy="33855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Geschichte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A16DCAE-6B5C-458B-8ECD-0BF6A2639D33}"/>
              </a:ext>
            </a:extLst>
          </p:cNvPr>
          <p:cNvSpPr txBox="1"/>
          <p:nvPr/>
        </p:nvSpPr>
        <p:spPr>
          <a:xfrm>
            <a:off x="552696" y="4939269"/>
            <a:ext cx="1209675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Gk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Geo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2850DF5-520E-4556-ACB5-B7B9AD967BA1}"/>
              </a:ext>
            </a:extLst>
          </p:cNvPr>
          <p:cNvSpPr txBox="1"/>
          <p:nvPr/>
        </p:nvSpPr>
        <p:spPr>
          <a:xfrm>
            <a:off x="9304403" y="3523711"/>
            <a:ext cx="1209675" cy="3683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BK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D89D799-D201-4C6E-B313-4E88DB2366E9}"/>
              </a:ext>
            </a:extLst>
          </p:cNvPr>
          <p:cNvSpPr txBox="1"/>
          <p:nvPr/>
        </p:nvSpPr>
        <p:spPr>
          <a:xfrm>
            <a:off x="1847800" y="4936585"/>
            <a:ext cx="1209675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Musik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5C4E9E1-06E3-46DC-AB5F-EE879ADA49E6}"/>
              </a:ext>
            </a:extLst>
          </p:cNvPr>
          <p:cNvSpPr txBox="1"/>
          <p:nvPr/>
        </p:nvSpPr>
        <p:spPr>
          <a:xfrm>
            <a:off x="3152809" y="4935145"/>
            <a:ext cx="1209675" cy="3683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Reli/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Eth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7FDD6ED-9780-4A24-9FEE-6A91C363C836}"/>
              </a:ext>
            </a:extLst>
          </p:cNvPr>
          <p:cNvSpPr txBox="1"/>
          <p:nvPr/>
        </p:nvSpPr>
        <p:spPr>
          <a:xfrm>
            <a:off x="4464017" y="4933706"/>
            <a:ext cx="1209675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Sport</a:t>
            </a:r>
          </a:p>
        </p:txBody>
      </p:sp>
      <p:sp>
        <p:nvSpPr>
          <p:cNvPr id="20" name="Textfeld 21">
            <a:extLst>
              <a:ext uri="{FF2B5EF4-FFF2-40B4-BE49-F238E27FC236}">
                <a16:creationId xmlns:a16="http://schemas.microsoft.com/office/drawing/2014/main" id="{007EDDE1-6A45-42D0-B10A-73038D228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2507201"/>
            <a:ext cx="1209675" cy="338554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Psychologie</a:t>
            </a:r>
          </a:p>
        </p:txBody>
      </p:sp>
      <p:sp>
        <p:nvSpPr>
          <p:cNvPr id="21" name="Textfeld 23">
            <a:extLst>
              <a:ext uri="{FF2B5EF4-FFF2-40B4-BE49-F238E27FC236}">
                <a16:creationId xmlns:a16="http://schemas.microsoft.com/office/drawing/2014/main" id="{EF3F78BA-EC95-4477-A775-7716F67E2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3274341"/>
            <a:ext cx="1209675" cy="369888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Informatik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AEAE2E1-3AB0-47F2-9F9A-31B29C4E6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2887203"/>
            <a:ext cx="1209675" cy="338554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Philosophie</a:t>
            </a:r>
          </a:p>
        </p:txBody>
      </p:sp>
      <p:sp>
        <p:nvSpPr>
          <p:cNvPr id="23" name="Textfeld 20">
            <a:extLst>
              <a:ext uri="{FF2B5EF4-FFF2-40B4-BE49-F238E27FC236}">
                <a16:creationId xmlns:a16="http://schemas.microsoft.com/office/drawing/2014/main" id="{C4A9D51B-4441-441B-A7BF-24A65C928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200" y="4933704"/>
            <a:ext cx="1209675" cy="369887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VK Mathe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4D312CD-1DDB-4F17-90F0-85826D44DB9B}"/>
              </a:ext>
            </a:extLst>
          </p:cNvPr>
          <p:cNvSpPr/>
          <p:nvPr/>
        </p:nvSpPr>
        <p:spPr>
          <a:xfrm>
            <a:off x="348791" y="5618375"/>
            <a:ext cx="3318236" cy="104637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D4C2722-7E9E-402A-9478-944CB580FD63}"/>
              </a:ext>
            </a:extLst>
          </p:cNvPr>
          <p:cNvSpPr/>
          <p:nvPr/>
        </p:nvSpPr>
        <p:spPr>
          <a:xfrm>
            <a:off x="3714162" y="5618375"/>
            <a:ext cx="3329232" cy="104637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7C8B97D-C016-4125-9DF7-8A888D8FBAB2}"/>
              </a:ext>
            </a:extLst>
          </p:cNvPr>
          <p:cNvSpPr txBox="1"/>
          <p:nvPr/>
        </p:nvSpPr>
        <p:spPr>
          <a:xfrm>
            <a:off x="565607" y="5582239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Anzahl belegte Kurse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EE72E06-75FB-4872-A352-61DDEA044AC2}"/>
              </a:ext>
            </a:extLst>
          </p:cNvPr>
          <p:cNvSpPr txBox="1"/>
          <p:nvPr/>
        </p:nvSpPr>
        <p:spPr>
          <a:xfrm>
            <a:off x="4055096" y="5582239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Pflichtanrechnung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5F4A247-9857-4C3E-B65E-9529EF674CBF}"/>
              </a:ext>
            </a:extLst>
          </p:cNvPr>
          <p:cNvSpPr txBox="1"/>
          <p:nvPr/>
        </p:nvSpPr>
        <p:spPr>
          <a:xfrm>
            <a:off x="1046375" y="5883898"/>
            <a:ext cx="69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B6B885E-3484-4C7C-A40F-2BA29656FEE5}"/>
              </a:ext>
            </a:extLst>
          </p:cNvPr>
          <p:cNvSpPr txBox="1"/>
          <p:nvPr/>
        </p:nvSpPr>
        <p:spPr>
          <a:xfrm>
            <a:off x="1632408" y="5883898"/>
            <a:ext cx="1695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+4=44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FC1E2831-1CF1-43BB-A4AF-680AEA8077C6}"/>
              </a:ext>
            </a:extLst>
          </p:cNvPr>
          <p:cNvSpPr txBox="1"/>
          <p:nvPr/>
        </p:nvSpPr>
        <p:spPr>
          <a:xfrm>
            <a:off x="6213835" y="1916785"/>
            <a:ext cx="69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0DFA2E4-3C94-4DE6-92D4-94D3BC6C2B58}"/>
              </a:ext>
            </a:extLst>
          </p:cNvPr>
          <p:cNvSpPr txBox="1"/>
          <p:nvPr/>
        </p:nvSpPr>
        <p:spPr>
          <a:xfrm>
            <a:off x="6234260" y="3106134"/>
            <a:ext cx="69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59777A56-D173-4E65-938A-D98E34BFDFAA}"/>
              </a:ext>
            </a:extLst>
          </p:cNvPr>
          <p:cNvSpPr txBox="1"/>
          <p:nvPr/>
        </p:nvSpPr>
        <p:spPr>
          <a:xfrm>
            <a:off x="6348952" y="4323762"/>
            <a:ext cx="69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FF00"/>
                </a:solidFill>
              </a:rPr>
              <a:t>6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1088F3A-49B8-4C71-9971-74C9B8615628}"/>
              </a:ext>
            </a:extLst>
          </p:cNvPr>
          <p:cNvSpPr txBox="1"/>
          <p:nvPr/>
        </p:nvSpPr>
        <p:spPr>
          <a:xfrm>
            <a:off x="4840664" y="5860331"/>
            <a:ext cx="69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</a:p>
        </p:txBody>
      </p:sp>
      <p:sp>
        <p:nvSpPr>
          <p:cNvPr id="43" name="Textfeld 23">
            <a:extLst>
              <a:ext uri="{FF2B5EF4-FFF2-40B4-BE49-F238E27FC236}">
                <a16:creationId xmlns:a16="http://schemas.microsoft.com/office/drawing/2014/main" id="{4236EB7D-8CE6-4626-B643-192C4AF1D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3099" y="3690691"/>
            <a:ext cx="1209675" cy="323165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Seminarkurs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12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4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97BA7BAB-A581-49A5-ADA8-113391D43C59}"/>
              </a:ext>
            </a:extLst>
          </p:cNvPr>
          <p:cNvGrpSpPr/>
          <p:nvPr/>
        </p:nvGrpSpPr>
        <p:grpSpPr>
          <a:xfrm>
            <a:off x="323468" y="2054119"/>
            <a:ext cx="6702458" cy="3470636"/>
            <a:chOff x="350362" y="2036190"/>
            <a:chExt cx="6702458" cy="3470636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298FECE9-AA34-449D-90A4-395D0AEC1619}"/>
                </a:ext>
              </a:extLst>
            </p:cNvPr>
            <p:cNvGrpSpPr/>
            <p:nvPr/>
          </p:nvGrpSpPr>
          <p:grpSpPr>
            <a:xfrm>
              <a:off x="350362" y="2036190"/>
              <a:ext cx="6702458" cy="3470636"/>
              <a:chOff x="425777" y="2045616"/>
              <a:chExt cx="6702458" cy="3470636"/>
            </a:xfrm>
          </p:grpSpPr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401B97CE-385C-4C1D-8A32-C80857870DFB}"/>
                  </a:ext>
                </a:extLst>
              </p:cNvPr>
              <p:cNvSpPr/>
              <p:nvPr/>
            </p:nvSpPr>
            <p:spPr>
              <a:xfrm>
                <a:off x="425777" y="2045616"/>
                <a:ext cx="6702458" cy="11312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94742556-5CE9-4A9B-9429-B481B0119997}"/>
                  </a:ext>
                </a:extLst>
              </p:cNvPr>
              <p:cNvSpPr/>
              <p:nvPr/>
            </p:nvSpPr>
            <p:spPr>
              <a:xfrm>
                <a:off x="425777" y="3216111"/>
                <a:ext cx="6702458" cy="11312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2103388D-E913-4D67-B0A0-814422ED2DC1}"/>
                  </a:ext>
                </a:extLst>
              </p:cNvPr>
              <p:cNvSpPr/>
              <p:nvPr/>
            </p:nvSpPr>
            <p:spPr>
              <a:xfrm>
                <a:off x="425777" y="4385035"/>
                <a:ext cx="6702458" cy="11312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810F88F4-B36F-4977-B213-1CF94C4AF20E}"/>
                </a:ext>
              </a:extLst>
            </p:cNvPr>
            <p:cNvSpPr txBox="1"/>
            <p:nvPr/>
          </p:nvSpPr>
          <p:spPr>
            <a:xfrm>
              <a:off x="435205" y="2111604"/>
              <a:ext cx="23022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Leistungsfächer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FCF9DA7C-6C74-4291-BBBC-DBBC184210FB}"/>
                </a:ext>
              </a:extLst>
            </p:cNvPr>
            <p:cNvSpPr txBox="1"/>
            <p:nvPr/>
          </p:nvSpPr>
          <p:spPr>
            <a:xfrm>
              <a:off x="435205" y="3234965"/>
              <a:ext cx="34836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dreistündige Basisfächer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FB7495F5-ED0D-4978-99B4-1B2A2D7771DC}"/>
                </a:ext>
              </a:extLst>
            </p:cNvPr>
            <p:cNvSpPr txBox="1"/>
            <p:nvPr/>
          </p:nvSpPr>
          <p:spPr>
            <a:xfrm>
              <a:off x="435205" y="4403889"/>
              <a:ext cx="3579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zweistündige Basisfächer</a:t>
              </a:r>
            </a:p>
          </p:txBody>
        </p:sp>
      </p:grpSp>
      <p:sp>
        <p:nvSpPr>
          <p:cNvPr id="47" name="Rechteck 46">
            <a:extLst>
              <a:ext uri="{FF2B5EF4-FFF2-40B4-BE49-F238E27FC236}">
                <a16:creationId xmlns:a16="http://schemas.microsoft.com/office/drawing/2014/main" id="{F0B6D8A3-5486-4867-96C8-D5008A1FD151}"/>
              </a:ext>
            </a:extLst>
          </p:cNvPr>
          <p:cNvSpPr/>
          <p:nvPr/>
        </p:nvSpPr>
        <p:spPr>
          <a:xfrm>
            <a:off x="3128681" y="4869221"/>
            <a:ext cx="1327239" cy="5184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48EFA319-71E6-4CA3-8C9A-C039BC8A6544}"/>
              </a:ext>
            </a:extLst>
          </p:cNvPr>
          <p:cNvSpPr/>
          <p:nvPr/>
        </p:nvSpPr>
        <p:spPr>
          <a:xfrm>
            <a:off x="3308808" y="2599765"/>
            <a:ext cx="1348033" cy="4639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5CEB0D70-E22E-4E4D-8FD5-AECED029EB73}"/>
              </a:ext>
            </a:extLst>
          </p:cNvPr>
          <p:cNvSpPr/>
          <p:nvPr/>
        </p:nvSpPr>
        <p:spPr>
          <a:xfrm>
            <a:off x="1839797" y="2599765"/>
            <a:ext cx="1288885" cy="4639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E6439D57-9071-4533-AE5E-E66A9AFCED3F}"/>
              </a:ext>
            </a:extLst>
          </p:cNvPr>
          <p:cNvSpPr/>
          <p:nvPr/>
        </p:nvSpPr>
        <p:spPr>
          <a:xfrm>
            <a:off x="439380" y="2599765"/>
            <a:ext cx="1348033" cy="4639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454B2FB8-5021-4CA7-BFD6-EBAC940A68F9}"/>
              </a:ext>
            </a:extLst>
          </p:cNvPr>
          <p:cNvSpPr/>
          <p:nvPr/>
        </p:nvSpPr>
        <p:spPr>
          <a:xfrm>
            <a:off x="480767" y="3685880"/>
            <a:ext cx="1357460" cy="5184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348167-1D92-433C-874D-DE929EB4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78" y="275211"/>
            <a:ext cx="8902526" cy="1508760"/>
          </a:xfrm>
        </p:spPr>
        <p:txBody>
          <a:bodyPr/>
          <a:lstStyle/>
          <a:p>
            <a:r>
              <a:rPr lang="de-DE" dirty="0"/>
              <a:t>Mündliche Prüfungsfächer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9412E5-0AFD-4816-BC9E-AB0B10E6A6CF}"/>
              </a:ext>
            </a:extLst>
          </p:cNvPr>
          <p:cNvSpPr txBox="1"/>
          <p:nvPr/>
        </p:nvSpPr>
        <p:spPr>
          <a:xfrm>
            <a:off x="559029" y="3767499"/>
            <a:ext cx="1209675" cy="3683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Mathe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00C3F1-95FC-4D76-BC14-20FC15AF3DCC}"/>
              </a:ext>
            </a:extLst>
          </p:cNvPr>
          <p:cNvSpPr txBox="1"/>
          <p:nvPr/>
        </p:nvSpPr>
        <p:spPr>
          <a:xfrm>
            <a:off x="495353" y="2648229"/>
            <a:ext cx="1209675" cy="369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Deutsch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1D91218-BED3-4AA6-BD50-214CC704F8D7}"/>
              </a:ext>
            </a:extLst>
          </p:cNvPr>
          <p:cNvSpPr txBox="1"/>
          <p:nvPr/>
        </p:nvSpPr>
        <p:spPr>
          <a:xfrm>
            <a:off x="7529873" y="3467051"/>
            <a:ext cx="1209675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Französisch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250E992-685C-4EC4-9A80-E7E6DC147745}"/>
              </a:ext>
            </a:extLst>
          </p:cNvPr>
          <p:cNvSpPr txBox="1"/>
          <p:nvPr/>
        </p:nvSpPr>
        <p:spPr>
          <a:xfrm>
            <a:off x="1881830" y="2658784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Englisch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BCF1286-552D-4CE9-8B8E-2D992F0349C5}"/>
              </a:ext>
            </a:extLst>
          </p:cNvPr>
          <p:cNvSpPr txBox="1"/>
          <p:nvPr/>
        </p:nvSpPr>
        <p:spPr>
          <a:xfrm>
            <a:off x="3231251" y="3768758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Latein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3B3BD62-AADF-4FEF-8CF7-F8E16C5CE5F8}"/>
              </a:ext>
            </a:extLst>
          </p:cNvPr>
          <p:cNvSpPr txBox="1"/>
          <p:nvPr/>
        </p:nvSpPr>
        <p:spPr>
          <a:xfrm>
            <a:off x="7529873" y="4282616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Spanisch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AA3D4D8-F1D2-4768-965C-AFE4E9DA3C55}"/>
              </a:ext>
            </a:extLst>
          </p:cNvPr>
          <p:cNvSpPr txBox="1"/>
          <p:nvPr/>
        </p:nvSpPr>
        <p:spPr>
          <a:xfrm>
            <a:off x="7539938" y="4840631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Physik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C74DB9A-5514-4DD0-BF5D-22AB3C37E761}"/>
              </a:ext>
            </a:extLst>
          </p:cNvPr>
          <p:cNvSpPr txBox="1"/>
          <p:nvPr/>
        </p:nvSpPr>
        <p:spPr>
          <a:xfrm>
            <a:off x="7539938" y="5286719"/>
            <a:ext cx="1209675" cy="369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Chemie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8F9E44A-49C3-49ED-82CB-584AB5D92D87}"/>
              </a:ext>
            </a:extLst>
          </p:cNvPr>
          <p:cNvSpPr txBox="1"/>
          <p:nvPr/>
        </p:nvSpPr>
        <p:spPr>
          <a:xfrm>
            <a:off x="1902709" y="3764585"/>
            <a:ext cx="1209675" cy="369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Bio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A2CB7C0-CBFA-40D0-995A-60AD6F7A4F17}"/>
              </a:ext>
            </a:extLst>
          </p:cNvPr>
          <p:cNvSpPr txBox="1"/>
          <p:nvPr/>
        </p:nvSpPr>
        <p:spPr>
          <a:xfrm>
            <a:off x="3372637" y="2649783"/>
            <a:ext cx="1209675" cy="369888"/>
          </a:xfrm>
          <a:prstGeom prst="rect">
            <a:avLst/>
          </a:prstGeom>
          <a:solidFill>
            <a:srgbClr val="4E949F"/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Wirtschaft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7BF2835-FCAC-497C-81BF-EBC5184FFF3F}"/>
              </a:ext>
            </a:extLst>
          </p:cNvPr>
          <p:cNvSpPr txBox="1"/>
          <p:nvPr/>
        </p:nvSpPr>
        <p:spPr>
          <a:xfrm>
            <a:off x="575936" y="4953409"/>
            <a:ext cx="1209675" cy="33855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Geschichte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A16DCAE-6B5C-458B-8ECD-0BF6A2639D33}"/>
              </a:ext>
            </a:extLst>
          </p:cNvPr>
          <p:cNvSpPr txBox="1"/>
          <p:nvPr/>
        </p:nvSpPr>
        <p:spPr>
          <a:xfrm>
            <a:off x="1900728" y="4929843"/>
            <a:ext cx="1209675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Geo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/GK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2850DF5-520E-4556-ACB5-B7B9AD967BA1}"/>
              </a:ext>
            </a:extLst>
          </p:cNvPr>
          <p:cNvSpPr txBox="1"/>
          <p:nvPr/>
        </p:nvSpPr>
        <p:spPr>
          <a:xfrm>
            <a:off x="3195834" y="4928305"/>
            <a:ext cx="1209675" cy="3683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BK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D89D799-D201-4C6E-B313-4E88DB2366E9}"/>
              </a:ext>
            </a:extLst>
          </p:cNvPr>
          <p:cNvSpPr txBox="1"/>
          <p:nvPr/>
        </p:nvSpPr>
        <p:spPr>
          <a:xfrm>
            <a:off x="9294975" y="3956198"/>
            <a:ext cx="1209675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Musik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5C4E9E1-06E3-46DC-AB5F-EE879ADA49E6}"/>
              </a:ext>
            </a:extLst>
          </p:cNvPr>
          <p:cNvSpPr txBox="1"/>
          <p:nvPr/>
        </p:nvSpPr>
        <p:spPr>
          <a:xfrm>
            <a:off x="4472561" y="4925718"/>
            <a:ext cx="1209675" cy="3683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Reli/Ethik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7FDD6ED-9780-4A24-9FEE-6A91C363C836}"/>
              </a:ext>
            </a:extLst>
          </p:cNvPr>
          <p:cNvSpPr txBox="1"/>
          <p:nvPr/>
        </p:nvSpPr>
        <p:spPr>
          <a:xfrm>
            <a:off x="5774343" y="4933705"/>
            <a:ext cx="1209675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Sport</a:t>
            </a:r>
          </a:p>
        </p:txBody>
      </p:sp>
      <p:sp>
        <p:nvSpPr>
          <p:cNvPr id="20" name="Textfeld 21">
            <a:extLst>
              <a:ext uri="{FF2B5EF4-FFF2-40B4-BE49-F238E27FC236}">
                <a16:creationId xmlns:a16="http://schemas.microsoft.com/office/drawing/2014/main" id="{007EDDE1-6A45-42D0-B10A-73038D228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2507201"/>
            <a:ext cx="1209675" cy="338554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Psychologie</a:t>
            </a:r>
          </a:p>
        </p:txBody>
      </p:sp>
      <p:sp>
        <p:nvSpPr>
          <p:cNvPr id="21" name="Textfeld 23">
            <a:extLst>
              <a:ext uri="{FF2B5EF4-FFF2-40B4-BE49-F238E27FC236}">
                <a16:creationId xmlns:a16="http://schemas.microsoft.com/office/drawing/2014/main" id="{EF3F78BA-EC95-4477-A775-7716F67E2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3274341"/>
            <a:ext cx="1209675" cy="369888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Informatik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AEAE2E1-3AB0-47F2-9F9A-31B29C4E6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2887203"/>
            <a:ext cx="1209675" cy="338554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Philosophie</a:t>
            </a:r>
          </a:p>
        </p:txBody>
      </p:sp>
      <p:sp>
        <p:nvSpPr>
          <p:cNvPr id="23" name="Textfeld 20">
            <a:extLst>
              <a:ext uri="{FF2B5EF4-FFF2-40B4-BE49-F238E27FC236}">
                <a16:creationId xmlns:a16="http://schemas.microsoft.com/office/drawing/2014/main" id="{C4A9D51B-4441-441B-A7BF-24A65C928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2086809"/>
            <a:ext cx="1209675" cy="369887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VK Mathe</a:t>
            </a:r>
          </a:p>
        </p:txBody>
      </p:sp>
      <p:sp>
        <p:nvSpPr>
          <p:cNvPr id="32" name="Textfeld 23">
            <a:extLst>
              <a:ext uri="{FF2B5EF4-FFF2-40B4-BE49-F238E27FC236}">
                <a16:creationId xmlns:a16="http://schemas.microsoft.com/office/drawing/2014/main" id="{C776A475-F028-4DE3-98DD-7B8A58E11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444" y="3794386"/>
            <a:ext cx="1209675" cy="323165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Seminarkurs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FE3796CA-98D2-467E-97A6-F0E3FD9B47CA}"/>
              </a:ext>
            </a:extLst>
          </p:cNvPr>
          <p:cNvSpPr/>
          <p:nvPr/>
        </p:nvSpPr>
        <p:spPr>
          <a:xfrm>
            <a:off x="348791" y="5618375"/>
            <a:ext cx="3318236" cy="104637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2B82A60F-0C01-4AB5-B90E-0653867DB3DF}"/>
              </a:ext>
            </a:extLst>
          </p:cNvPr>
          <p:cNvSpPr/>
          <p:nvPr/>
        </p:nvSpPr>
        <p:spPr>
          <a:xfrm>
            <a:off x="3714162" y="5618375"/>
            <a:ext cx="3329232" cy="104637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C951B90-B641-444F-BFD8-9462977C261A}"/>
              </a:ext>
            </a:extLst>
          </p:cNvPr>
          <p:cNvSpPr txBox="1"/>
          <p:nvPr/>
        </p:nvSpPr>
        <p:spPr>
          <a:xfrm>
            <a:off x="565607" y="5582239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Anzahl belegte Kurse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9D547EC-B967-4C95-8BD5-90366EF3067C}"/>
              </a:ext>
            </a:extLst>
          </p:cNvPr>
          <p:cNvSpPr txBox="1"/>
          <p:nvPr/>
        </p:nvSpPr>
        <p:spPr>
          <a:xfrm>
            <a:off x="4055096" y="5582239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Pflichtanrechnung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BBDFF5C-1B05-4E58-AF0A-00902838B29C}"/>
              </a:ext>
            </a:extLst>
          </p:cNvPr>
          <p:cNvSpPr txBox="1"/>
          <p:nvPr/>
        </p:nvSpPr>
        <p:spPr>
          <a:xfrm>
            <a:off x="1046375" y="5883898"/>
            <a:ext cx="69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044C210B-D90E-4953-92EC-2657F66FAD2B}"/>
              </a:ext>
            </a:extLst>
          </p:cNvPr>
          <p:cNvSpPr txBox="1"/>
          <p:nvPr/>
        </p:nvSpPr>
        <p:spPr>
          <a:xfrm>
            <a:off x="1632408" y="5883898"/>
            <a:ext cx="1695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+2=44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36AC393D-3507-41EC-8989-3C14E089C916}"/>
              </a:ext>
            </a:extLst>
          </p:cNvPr>
          <p:cNvSpPr txBox="1"/>
          <p:nvPr/>
        </p:nvSpPr>
        <p:spPr>
          <a:xfrm>
            <a:off x="6213835" y="1916785"/>
            <a:ext cx="69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09C7A0A-A56E-41C9-A579-14C8FA8CF33C}"/>
              </a:ext>
            </a:extLst>
          </p:cNvPr>
          <p:cNvSpPr txBox="1"/>
          <p:nvPr/>
        </p:nvSpPr>
        <p:spPr>
          <a:xfrm>
            <a:off x="6234260" y="3106134"/>
            <a:ext cx="69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74F89C47-B5F8-42E9-A113-5E45CA48E585}"/>
              </a:ext>
            </a:extLst>
          </p:cNvPr>
          <p:cNvSpPr txBox="1"/>
          <p:nvPr/>
        </p:nvSpPr>
        <p:spPr>
          <a:xfrm>
            <a:off x="6348952" y="4323762"/>
            <a:ext cx="69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FF00"/>
                </a:solidFill>
              </a:rPr>
              <a:t>8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14E292E-89D4-4E35-B380-8174F23CDC36}"/>
              </a:ext>
            </a:extLst>
          </p:cNvPr>
          <p:cNvSpPr txBox="1"/>
          <p:nvPr/>
        </p:nvSpPr>
        <p:spPr>
          <a:xfrm>
            <a:off x="4840664" y="5860331"/>
            <a:ext cx="69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42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16836 -0.1724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4" grpId="0" animBg="1"/>
      <p:bldP spid="45" grpId="0" animBg="1"/>
      <p:bldP spid="46" grpId="0" animBg="1"/>
      <p:bldP spid="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97BA7BAB-A581-49A5-ADA8-113391D43C59}"/>
              </a:ext>
            </a:extLst>
          </p:cNvPr>
          <p:cNvGrpSpPr/>
          <p:nvPr/>
        </p:nvGrpSpPr>
        <p:grpSpPr>
          <a:xfrm>
            <a:off x="350362" y="2036190"/>
            <a:ext cx="6702458" cy="3470636"/>
            <a:chOff x="350362" y="2036190"/>
            <a:chExt cx="6702458" cy="3470636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298FECE9-AA34-449D-90A4-395D0AEC1619}"/>
                </a:ext>
              </a:extLst>
            </p:cNvPr>
            <p:cNvGrpSpPr/>
            <p:nvPr/>
          </p:nvGrpSpPr>
          <p:grpSpPr>
            <a:xfrm>
              <a:off x="350362" y="2036190"/>
              <a:ext cx="6702458" cy="3470636"/>
              <a:chOff x="425777" y="2045616"/>
              <a:chExt cx="6702458" cy="3470636"/>
            </a:xfrm>
          </p:grpSpPr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401B97CE-385C-4C1D-8A32-C80857870DFB}"/>
                  </a:ext>
                </a:extLst>
              </p:cNvPr>
              <p:cNvSpPr/>
              <p:nvPr/>
            </p:nvSpPr>
            <p:spPr>
              <a:xfrm>
                <a:off x="425777" y="2045616"/>
                <a:ext cx="6702458" cy="11312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94742556-5CE9-4A9B-9429-B481B0119997}"/>
                  </a:ext>
                </a:extLst>
              </p:cNvPr>
              <p:cNvSpPr/>
              <p:nvPr/>
            </p:nvSpPr>
            <p:spPr>
              <a:xfrm>
                <a:off x="425777" y="3216111"/>
                <a:ext cx="6702458" cy="11312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2103388D-E913-4D67-B0A0-814422ED2DC1}"/>
                  </a:ext>
                </a:extLst>
              </p:cNvPr>
              <p:cNvSpPr/>
              <p:nvPr/>
            </p:nvSpPr>
            <p:spPr>
              <a:xfrm>
                <a:off x="425777" y="4385035"/>
                <a:ext cx="6702458" cy="11312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810F88F4-B36F-4977-B213-1CF94C4AF20E}"/>
                </a:ext>
              </a:extLst>
            </p:cNvPr>
            <p:cNvSpPr txBox="1"/>
            <p:nvPr/>
          </p:nvSpPr>
          <p:spPr>
            <a:xfrm>
              <a:off x="435205" y="2111604"/>
              <a:ext cx="23022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Leistungsfächer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FCF9DA7C-6C74-4291-BBBC-DBBC184210FB}"/>
                </a:ext>
              </a:extLst>
            </p:cNvPr>
            <p:cNvSpPr txBox="1"/>
            <p:nvPr/>
          </p:nvSpPr>
          <p:spPr>
            <a:xfrm>
              <a:off x="435205" y="3234965"/>
              <a:ext cx="34836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dreistündige Basisfächer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FB7495F5-ED0D-4978-99B4-1B2A2D7771DC}"/>
                </a:ext>
              </a:extLst>
            </p:cNvPr>
            <p:cNvSpPr txBox="1"/>
            <p:nvPr/>
          </p:nvSpPr>
          <p:spPr>
            <a:xfrm>
              <a:off x="435205" y="4403889"/>
              <a:ext cx="3579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zweistündige Basisfächer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A348167-1D92-433C-874D-DE929EB4E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Unmögliche Kurswahl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9412E5-0AFD-4816-BC9E-AB0B10E6A6CF}"/>
              </a:ext>
            </a:extLst>
          </p:cNvPr>
          <p:cNvSpPr txBox="1"/>
          <p:nvPr/>
        </p:nvSpPr>
        <p:spPr>
          <a:xfrm>
            <a:off x="7553718" y="2023540"/>
            <a:ext cx="1209675" cy="3683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Mathe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00C3F1-95FC-4D76-BC14-20FC15AF3DCC}"/>
              </a:ext>
            </a:extLst>
          </p:cNvPr>
          <p:cNvSpPr txBox="1"/>
          <p:nvPr/>
        </p:nvSpPr>
        <p:spPr>
          <a:xfrm>
            <a:off x="7553718" y="2450266"/>
            <a:ext cx="1209675" cy="369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Deutsch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1D91218-BED3-4AA6-BD50-214CC704F8D7}"/>
              </a:ext>
            </a:extLst>
          </p:cNvPr>
          <p:cNvSpPr txBox="1"/>
          <p:nvPr/>
        </p:nvSpPr>
        <p:spPr>
          <a:xfrm>
            <a:off x="7529873" y="3467051"/>
            <a:ext cx="1209675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Französisch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250E992-685C-4EC4-9A80-E7E6DC147745}"/>
              </a:ext>
            </a:extLst>
          </p:cNvPr>
          <p:cNvSpPr txBox="1"/>
          <p:nvPr/>
        </p:nvSpPr>
        <p:spPr>
          <a:xfrm>
            <a:off x="7529873" y="3045283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Englisch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BCF1286-552D-4CE9-8B8E-2D992F0349C5}"/>
              </a:ext>
            </a:extLst>
          </p:cNvPr>
          <p:cNvSpPr txBox="1"/>
          <p:nvPr/>
        </p:nvSpPr>
        <p:spPr>
          <a:xfrm>
            <a:off x="7529873" y="3863026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Latein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3B3BD62-AADF-4FEF-8CF7-F8E16C5CE5F8}"/>
              </a:ext>
            </a:extLst>
          </p:cNvPr>
          <p:cNvSpPr txBox="1"/>
          <p:nvPr/>
        </p:nvSpPr>
        <p:spPr>
          <a:xfrm>
            <a:off x="7529873" y="4282616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Spanisch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AA3D4D8-F1D2-4768-965C-AFE4E9DA3C55}"/>
              </a:ext>
            </a:extLst>
          </p:cNvPr>
          <p:cNvSpPr txBox="1"/>
          <p:nvPr/>
        </p:nvSpPr>
        <p:spPr>
          <a:xfrm>
            <a:off x="7539938" y="4840631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Physik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C74DB9A-5514-4DD0-BF5D-22AB3C37E761}"/>
              </a:ext>
            </a:extLst>
          </p:cNvPr>
          <p:cNvSpPr txBox="1"/>
          <p:nvPr/>
        </p:nvSpPr>
        <p:spPr>
          <a:xfrm>
            <a:off x="7539938" y="5286719"/>
            <a:ext cx="1209675" cy="369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Chemie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8F9E44A-49C3-49ED-82CB-584AB5D92D87}"/>
              </a:ext>
            </a:extLst>
          </p:cNvPr>
          <p:cNvSpPr txBox="1"/>
          <p:nvPr/>
        </p:nvSpPr>
        <p:spPr>
          <a:xfrm>
            <a:off x="7539938" y="5715933"/>
            <a:ext cx="1209675" cy="369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Bio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A2CB7C0-CBFA-40D0-995A-60AD6F7A4F17}"/>
              </a:ext>
            </a:extLst>
          </p:cNvPr>
          <p:cNvSpPr txBox="1"/>
          <p:nvPr/>
        </p:nvSpPr>
        <p:spPr>
          <a:xfrm>
            <a:off x="7539938" y="6237858"/>
            <a:ext cx="1209675" cy="369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Wirtschaft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7BF2835-FCAC-497C-81BF-EBC5184FFF3F}"/>
              </a:ext>
            </a:extLst>
          </p:cNvPr>
          <p:cNvSpPr txBox="1"/>
          <p:nvPr/>
        </p:nvSpPr>
        <p:spPr>
          <a:xfrm>
            <a:off x="9305156" y="2115942"/>
            <a:ext cx="1209675" cy="33855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Geschichte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A16DCAE-6B5C-458B-8ECD-0BF6A2639D33}"/>
              </a:ext>
            </a:extLst>
          </p:cNvPr>
          <p:cNvSpPr txBox="1"/>
          <p:nvPr/>
        </p:nvSpPr>
        <p:spPr>
          <a:xfrm>
            <a:off x="9300770" y="2497727"/>
            <a:ext cx="1209675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Gk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Geo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2850DF5-520E-4556-ACB5-B7B9AD967BA1}"/>
              </a:ext>
            </a:extLst>
          </p:cNvPr>
          <p:cNvSpPr txBox="1"/>
          <p:nvPr/>
        </p:nvSpPr>
        <p:spPr>
          <a:xfrm>
            <a:off x="9304403" y="3523711"/>
            <a:ext cx="1209675" cy="3683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BK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D89D799-D201-4C6E-B313-4E88DB2366E9}"/>
              </a:ext>
            </a:extLst>
          </p:cNvPr>
          <p:cNvSpPr txBox="1"/>
          <p:nvPr/>
        </p:nvSpPr>
        <p:spPr>
          <a:xfrm>
            <a:off x="9294975" y="3956198"/>
            <a:ext cx="1209675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Musik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5C4E9E1-06E3-46DC-AB5F-EE879ADA49E6}"/>
              </a:ext>
            </a:extLst>
          </p:cNvPr>
          <p:cNvSpPr txBox="1"/>
          <p:nvPr/>
        </p:nvSpPr>
        <p:spPr>
          <a:xfrm>
            <a:off x="9280231" y="4567500"/>
            <a:ext cx="1209675" cy="3683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Reli/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Eth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7FDD6ED-9780-4A24-9FEE-6A91C363C836}"/>
              </a:ext>
            </a:extLst>
          </p:cNvPr>
          <p:cNvSpPr txBox="1"/>
          <p:nvPr/>
        </p:nvSpPr>
        <p:spPr>
          <a:xfrm>
            <a:off x="9281114" y="5197656"/>
            <a:ext cx="1209675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Sport</a:t>
            </a:r>
          </a:p>
        </p:txBody>
      </p:sp>
      <p:sp>
        <p:nvSpPr>
          <p:cNvPr id="20" name="Textfeld 21">
            <a:extLst>
              <a:ext uri="{FF2B5EF4-FFF2-40B4-BE49-F238E27FC236}">
                <a16:creationId xmlns:a16="http://schemas.microsoft.com/office/drawing/2014/main" id="{007EDDE1-6A45-42D0-B10A-73038D228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2507201"/>
            <a:ext cx="1209675" cy="338554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Psychologie</a:t>
            </a:r>
          </a:p>
        </p:txBody>
      </p:sp>
      <p:sp>
        <p:nvSpPr>
          <p:cNvPr id="21" name="Textfeld 23">
            <a:extLst>
              <a:ext uri="{FF2B5EF4-FFF2-40B4-BE49-F238E27FC236}">
                <a16:creationId xmlns:a16="http://schemas.microsoft.com/office/drawing/2014/main" id="{EF3F78BA-EC95-4477-A775-7716F67E2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3274341"/>
            <a:ext cx="1209675" cy="369888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Informatik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AEAE2E1-3AB0-47F2-9F9A-31B29C4E6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2887203"/>
            <a:ext cx="1209675" cy="338554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Philosophie</a:t>
            </a:r>
          </a:p>
        </p:txBody>
      </p:sp>
      <p:sp>
        <p:nvSpPr>
          <p:cNvPr id="23" name="Textfeld 20">
            <a:extLst>
              <a:ext uri="{FF2B5EF4-FFF2-40B4-BE49-F238E27FC236}">
                <a16:creationId xmlns:a16="http://schemas.microsoft.com/office/drawing/2014/main" id="{C4A9D51B-4441-441B-A7BF-24A65C928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2086809"/>
            <a:ext cx="1209675" cy="369887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VK Mathe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4D312CD-1DDB-4F17-90F0-85826D44DB9B}"/>
              </a:ext>
            </a:extLst>
          </p:cNvPr>
          <p:cNvSpPr/>
          <p:nvPr/>
        </p:nvSpPr>
        <p:spPr>
          <a:xfrm>
            <a:off x="348791" y="5618375"/>
            <a:ext cx="3318236" cy="104637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D4C2722-7E9E-402A-9478-944CB580FD63}"/>
              </a:ext>
            </a:extLst>
          </p:cNvPr>
          <p:cNvSpPr/>
          <p:nvPr/>
        </p:nvSpPr>
        <p:spPr>
          <a:xfrm>
            <a:off x="3714162" y="5618375"/>
            <a:ext cx="3329232" cy="104637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7C8B97D-C016-4125-9DF7-8A888D8FBAB2}"/>
              </a:ext>
            </a:extLst>
          </p:cNvPr>
          <p:cNvSpPr txBox="1"/>
          <p:nvPr/>
        </p:nvSpPr>
        <p:spPr>
          <a:xfrm>
            <a:off x="565607" y="5582239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Anzahl belegte Kurse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EE72E06-75FB-4872-A352-61DDEA044AC2}"/>
              </a:ext>
            </a:extLst>
          </p:cNvPr>
          <p:cNvSpPr txBox="1"/>
          <p:nvPr/>
        </p:nvSpPr>
        <p:spPr>
          <a:xfrm>
            <a:off x="4055096" y="5582239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Pflichtanrechnung</a:t>
            </a:r>
          </a:p>
        </p:txBody>
      </p:sp>
      <p:sp>
        <p:nvSpPr>
          <p:cNvPr id="43" name="Textfeld 23">
            <a:extLst>
              <a:ext uri="{FF2B5EF4-FFF2-40B4-BE49-F238E27FC236}">
                <a16:creationId xmlns:a16="http://schemas.microsoft.com/office/drawing/2014/main" id="{4236EB7D-8CE6-4626-B643-192C4AF1D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3099" y="3690691"/>
            <a:ext cx="1209675" cy="323165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Seminarkurs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458A5C3-44B2-4B71-8AC9-74E8ABD5B570}"/>
              </a:ext>
            </a:extLst>
          </p:cNvPr>
          <p:cNvSpPr txBox="1"/>
          <p:nvPr/>
        </p:nvSpPr>
        <p:spPr>
          <a:xfrm>
            <a:off x="1066801" y="3496236"/>
            <a:ext cx="6947646" cy="2369880"/>
          </a:xfrm>
          <a:prstGeom prst="rect">
            <a:avLst/>
          </a:prstGeom>
          <a:solidFill>
            <a:srgbClr val="F66666">
              <a:alpha val="96000"/>
            </a:srgbClr>
          </a:solidFill>
          <a:ln w="920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>
              <a:solidFill>
                <a:schemeClr val="bg1"/>
              </a:solidFill>
            </a:endParaRPr>
          </a:p>
          <a:p>
            <a:pPr marL="360000"/>
            <a:r>
              <a:rPr lang="de-DE" sz="2800" b="1" dirty="0">
                <a:solidFill>
                  <a:schemeClr val="bg1"/>
                </a:solidFill>
              </a:rPr>
              <a:t>mündliche Prüfungsfächer:</a:t>
            </a:r>
          </a:p>
          <a:p>
            <a:pPr marL="36000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Deutsch</a:t>
            </a:r>
          </a:p>
          <a:p>
            <a:pPr marL="36000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Mathematik</a:t>
            </a:r>
          </a:p>
          <a:p>
            <a:pPr marL="36000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gesellschaftswissenschaftlicher Bereich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68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57162 -0.06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81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47031 -0.326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-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-0.4819 -0.377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02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3" grpId="0" animBg="1"/>
      <p:bldP spid="3" grpId="1" animBg="1"/>
      <p:bldP spid="3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97BA7BAB-A581-49A5-ADA8-113391D43C59}"/>
              </a:ext>
            </a:extLst>
          </p:cNvPr>
          <p:cNvGrpSpPr/>
          <p:nvPr/>
        </p:nvGrpSpPr>
        <p:grpSpPr>
          <a:xfrm>
            <a:off x="350362" y="2036190"/>
            <a:ext cx="6702458" cy="3470636"/>
            <a:chOff x="350362" y="2036190"/>
            <a:chExt cx="6702458" cy="3470636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298FECE9-AA34-449D-90A4-395D0AEC1619}"/>
                </a:ext>
              </a:extLst>
            </p:cNvPr>
            <p:cNvGrpSpPr/>
            <p:nvPr/>
          </p:nvGrpSpPr>
          <p:grpSpPr>
            <a:xfrm>
              <a:off x="350362" y="2036190"/>
              <a:ext cx="6702458" cy="3470636"/>
              <a:chOff x="425777" y="2045616"/>
              <a:chExt cx="6702458" cy="3470636"/>
            </a:xfrm>
          </p:grpSpPr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401B97CE-385C-4C1D-8A32-C80857870DFB}"/>
                  </a:ext>
                </a:extLst>
              </p:cNvPr>
              <p:cNvSpPr/>
              <p:nvPr/>
            </p:nvSpPr>
            <p:spPr>
              <a:xfrm>
                <a:off x="425777" y="2045616"/>
                <a:ext cx="6702458" cy="11312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94742556-5CE9-4A9B-9429-B481B0119997}"/>
                  </a:ext>
                </a:extLst>
              </p:cNvPr>
              <p:cNvSpPr/>
              <p:nvPr/>
            </p:nvSpPr>
            <p:spPr>
              <a:xfrm>
                <a:off x="425777" y="3216111"/>
                <a:ext cx="6702458" cy="11312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2103388D-E913-4D67-B0A0-814422ED2DC1}"/>
                  </a:ext>
                </a:extLst>
              </p:cNvPr>
              <p:cNvSpPr/>
              <p:nvPr/>
            </p:nvSpPr>
            <p:spPr>
              <a:xfrm>
                <a:off x="425777" y="4385035"/>
                <a:ext cx="6702458" cy="11312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810F88F4-B36F-4977-B213-1CF94C4AF20E}"/>
                </a:ext>
              </a:extLst>
            </p:cNvPr>
            <p:cNvSpPr txBox="1"/>
            <p:nvPr/>
          </p:nvSpPr>
          <p:spPr>
            <a:xfrm>
              <a:off x="435205" y="2111604"/>
              <a:ext cx="23022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Leistungsfächer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FCF9DA7C-6C74-4291-BBBC-DBBC184210FB}"/>
                </a:ext>
              </a:extLst>
            </p:cNvPr>
            <p:cNvSpPr txBox="1"/>
            <p:nvPr/>
          </p:nvSpPr>
          <p:spPr>
            <a:xfrm>
              <a:off x="435205" y="3234965"/>
              <a:ext cx="34836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dreistündige Basisfächer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FB7495F5-ED0D-4978-99B4-1B2A2D7771DC}"/>
                </a:ext>
              </a:extLst>
            </p:cNvPr>
            <p:cNvSpPr txBox="1"/>
            <p:nvPr/>
          </p:nvSpPr>
          <p:spPr>
            <a:xfrm>
              <a:off x="435205" y="4403889"/>
              <a:ext cx="3579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zweistündige Basisfächer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A348167-1D92-433C-874D-DE929EB4E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Unmögliche Kurswahl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9412E5-0AFD-4816-BC9E-AB0B10E6A6CF}"/>
              </a:ext>
            </a:extLst>
          </p:cNvPr>
          <p:cNvSpPr txBox="1"/>
          <p:nvPr/>
        </p:nvSpPr>
        <p:spPr>
          <a:xfrm>
            <a:off x="7553718" y="2023540"/>
            <a:ext cx="1209675" cy="3683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Mathe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00C3F1-95FC-4D76-BC14-20FC15AF3DCC}"/>
              </a:ext>
            </a:extLst>
          </p:cNvPr>
          <p:cNvSpPr txBox="1"/>
          <p:nvPr/>
        </p:nvSpPr>
        <p:spPr>
          <a:xfrm>
            <a:off x="7553718" y="2450266"/>
            <a:ext cx="1209675" cy="369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Deutsch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1D91218-BED3-4AA6-BD50-214CC704F8D7}"/>
              </a:ext>
            </a:extLst>
          </p:cNvPr>
          <p:cNvSpPr txBox="1"/>
          <p:nvPr/>
        </p:nvSpPr>
        <p:spPr>
          <a:xfrm>
            <a:off x="7529873" y="3467051"/>
            <a:ext cx="1209675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Französisch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250E992-685C-4EC4-9A80-E7E6DC147745}"/>
              </a:ext>
            </a:extLst>
          </p:cNvPr>
          <p:cNvSpPr txBox="1"/>
          <p:nvPr/>
        </p:nvSpPr>
        <p:spPr>
          <a:xfrm>
            <a:off x="550863" y="2600325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Englisch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BCF1286-552D-4CE9-8B8E-2D992F0349C5}"/>
              </a:ext>
            </a:extLst>
          </p:cNvPr>
          <p:cNvSpPr txBox="1"/>
          <p:nvPr/>
        </p:nvSpPr>
        <p:spPr>
          <a:xfrm>
            <a:off x="7529873" y="3863026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Latein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3B3BD62-AADF-4FEF-8CF7-F8E16C5CE5F8}"/>
              </a:ext>
            </a:extLst>
          </p:cNvPr>
          <p:cNvSpPr txBox="1"/>
          <p:nvPr/>
        </p:nvSpPr>
        <p:spPr>
          <a:xfrm>
            <a:off x="7529873" y="4282616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Spanisch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AA3D4D8-F1D2-4768-965C-AFE4E9DA3C55}"/>
              </a:ext>
            </a:extLst>
          </p:cNvPr>
          <p:cNvSpPr txBox="1"/>
          <p:nvPr/>
        </p:nvSpPr>
        <p:spPr>
          <a:xfrm>
            <a:off x="1811338" y="2600325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Physik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C74DB9A-5514-4DD0-BF5D-22AB3C37E761}"/>
              </a:ext>
            </a:extLst>
          </p:cNvPr>
          <p:cNvSpPr txBox="1"/>
          <p:nvPr/>
        </p:nvSpPr>
        <p:spPr>
          <a:xfrm>
            <a:off x="7539938" y="5286719"/>
            <a:ext cx="1209675" cy="369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Chemie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8F9E44A-49C3-49ED-82CB-584AB5D92D87}"/>
              </a:ext>
            </a:extLst>
          </p:cNvPr>
          <p:cNvSpPr txBox="1"/>
          <p:nvPr/>
        </p:nvSpPr>
        <p:spPr>
          <a:xfrm>
            <a:off x="7539938" y="5715933"/>
            <a:ext cx="1209675" cy="369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Bio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A2CB7C0-CBFA-40D0-995A-60AD6F7A4F17}"/>
              </a:ext>
            </a:extLst>
          </p:cNvPr>
          <p:cNvSpPr txBox="1"/>
          <p:nvPr/>
        </p:nvSpPr>
        <p:spPr>
          <a:xfrm>
            <a:off x="7539938" y="6272171"/>
            <a:ext cx="1209675" cy="369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Wirtschaft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7BF2835-FCAC-497C-81BF-EBC5184FFF3F}"/>
              </a:ext>
            </a:extLst>
          </p:cNvPr>
          <p:cNvSpPr txBox="1"/>
          <p:nvPr/>
        </p:nvSpPr>
        <p:spPr>
          <a:xfrm>
            <a:off x="9305156" y="2115942"/>
            <a:ext cx="1209675" cy="33855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Geschichte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A16DCAE-6B5C-458B-8ECD-0BF6A2639D33}"/>
              </a:ext>
            </a:extLst>
          </p:cNvPr>
          <p:cNvSpPr txBox="1"/>
          <p:nvPr/>
        </p:nvSpPr>
        <p:spPr>
          <a:xfrm>
            <a:off x="9300770" y="2497727"/>
            <a:ext cx="1209675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Gk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Geo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2850DF5-520E-4556-ACB5-B7B9AD967BA1}"/>
              </a:ext>
            </a:extLst>
          </p:cNvPr>
          <p:cNvSpPr txBox="1"/>
          <p:nvPr/>
        </p:nvSpPr>
        <p:spPr>
          <a:xfrm>
            <a:off x="9304403" y="3523711"/>
            <a:ext cx="1209675" cy="3683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BK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D89D799-D201-4C6E-B313-4E88DB2366E9}"/>
              </a:ext>
            </a:extLst>
          </p:cNvPr>
          <p:cNvSpPr txBox="1"/>
          <p:nvPr/>
        </p:nvSpPr>
        <p:spPr>
          <a:xfrm>
            <a:off x="9294975" y="3956198"/>
            <a:ext cx="1209675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Musik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5C4E9E1-06E3-46DC-AB5F-EE879ADA49E6}"/>
              </a:ext>
            </a:extLst>
          </p:cNvPr>
          <p:cNvSpPr txBox="1"/>
          <p:nvPr/>
        </p:nvSpPr>
        <p:spPr>
          <a:xfrm>
            <a:off x="9280231" y="4567500"/>
            <a:ext cx="1209675" cy="3683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Reli/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Eth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7FDD6ED-9780-4A24-9FEE-6A91C363C836}"/>
              </a:ext>
            </a:extLst>
          </p:cNvPr>
          <p:cNvSpPr txBox="1"/>
          <p:nvPr/>
        </p:nvSpPr>
        <p:spPr>
          <a:xfrm>
            <a:off x="3395663" y="2600325"/>
            <a:ext cx="1209675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Sport</a:t>
            </a:r>
          </a:p>
        </p:txBody>
      </p:sp>
      <p:sp>
        <p:nvSpPr>
          <p:cNvPr id="20" name="Textfeld 21">
            <a:extLst>
              <a:ext uri="{FF2B5EF4-FFF2-40B4-BE49-F238E27FC236}">
                <a16:creationId xmlns:a16="http://schemas.microsoft.com/office/drawing/2014/main" id="{007EDDE1-6A45-42D0-B10A-73038D228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2507201"/>
            <a:ext cx="1209675" cy="338554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Psychologie</a:t>
            </a:r>
          </a:p>
        </p:txBody>
      </p:sp>
      <p:sp>
        <p:nvSpPr>
          <p:cNvPr id="21" name="Textfeld 23">
            <a:extLst>
              <a:ext uri="{FF2B5EF4-FFF2-40B4-BE49-F238E27FC236}">
                <a16:creationId xmlns:a16="http://schemas.microsoft.com/office/drawing/2014/main" id="{EF3F78BA-EC95-4477-A775-7716F67E2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3274341"/>
            <a:ext cx="1209675" cy="369888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Informatik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AEAE2E1-3AB0-47F2-9F9A-31B29C4E6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2887203"/>
            <a:ext cx="1209675" cy="338554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Philosophie</a:t>
            </a:r>
          </a:p>
        </p:txBody>
      </p:sp>
      <p:sp>
        <p:nvSpPr>
          <p:cNvPr id="23" name="Textfeld 20">
            <a:extLst>
              <a:ext uri="{FF2B5EF4-FFF2-40B4-BE49-F238E27FC236}">
                <a16:creationId xmlns:a16="http://schemas.microsoft.com/office/drawing/2014/main" id="{C4A9D51B-4441-441B-A7BF-24A65C928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2086809"/>
            <a:ext cx="1209675" cy="369887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VK Mathe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4D312CD-1DDB-4F17-90F0-85826D44DB9B}"/>
              </a:ext>
            </a:extLst>
          </p:cNvPr>
          <p:cNvSpPr/>
          <p:nvPr/>
        </p:nvSpPr>
        <p:spPr>
          <a:xfrm>
            <a:off x="348791" y="5618375"/>
            <a:ext cx="3318236" cy="104637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D4C2722-7E9E-402A-9478-944CB580FD63}"/>
              </a:ext>
            </a:extLst>
          </p:cNvPr>
          <p:cNvSpPr/>
          <p:nvPr/>
        </p:nvSpPr>
        <p:spPr>
          <a:xfrm>
            <a:off x="3714162" y="5618375"/>
            <a:ext cx="3329232" cy="104637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7C8B97D-C016-4125-9DF7-8A888D8FBAB2}"/>
              </a:ext>
            </a:extLst>
          </p:cNvPr>
          <p:cNvSpPr txBox="1"/>
          <p:nvPr/>
        </p:nvSpPr>
        <p:spPr>
          <a:xfrm>
            <a:off x="565607" y="5582239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Anzahl belegte Kurse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EE72E06-75FB-4872-A352-61DDEA044AC2}"/>
              </a:ext>
            </a:extLst>
          </p:cNvPr>
          <p:cNvSpPr txBox="1"/>
          <p:nvPr/>
        </p:nvSpPr>
        <p:spPr>
          <a:xfrm>
            <a:off x="4055096" y="5582239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Pflichtanrechnung</a:t>
            </a:r>
          </a:p>
        </p:txBody>
      </p:sp>
      <p:sp>
        <p:nvSpPr>
          <p:cNvPr id="43" name="Textfeld 23">
            <a:extLst>
              <a:ext uri="{FF2B5EF4-FFF2-40B4-BE49-F238E27FC236}">
                <a16:creationId xmlns:a16="http://schemas.microsoft.com/office/drawing/2014/main" id="{4236EB7D-8CE6-4626-B643-192C4AF1D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3099" y="3690691"/>
            <a:ext cx="1209675" cy="323165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Seminarkurs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002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4569 0.32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9" y="160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-7.40741E-7 L -0.47096 0.084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29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97BA7BAB-A581-49A5-ADA8-113391D43C59}"/>
              </a:ext>
            </a:extLst>
          </p:cNvPr>
          <p:cNvGrpSpPr/>
          <p:nvPr/>
        </p:nvGrpSpPr>
        <p:grpSpPr>
          <a:xfrm>
            <a:off x="350362" y="2036190"/>
            <a:ext cx="6702458" cy="3470636"/>
            <a:chOff x="350362" y="2036190"/>
            <a:chExt cx="6702458" cy="3470636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298FECE9-AA34-449D-90A4-395D0AEC1619}"/>
                </a:ext>
              </a:extLst>
            </p:cNvPr>
            <p:cNvGrpSpPr/>
            <p:nvPr/>
          </p:nvGrpSpPr>
          <p:grpSpPr>
            <a:xfrm>
              <a:off x="350362" y="2036190"/>
              <a:ext cx="6702458" cy="3470636"/>
              <a:chOff x="425777" y="2045616"/>
              <a:chExt cx="6702458" cy="3470636"/>
            </a:xfrm>
          </p:grpSpPr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401B97CE-385C-4C1D-8A32-C80857870DFB}"/>
                  </a:ext>
                </a:extLst>
              </p:cNvPr>
              <p:cNvSpPr/>
              <p:nvPr/>
            </p:nvSpPr>
            <p:spPr>
              <a:xfrm>
                <a:off x="425777" y="2045616"/>
                <a:ext cx="6702458" cy="11312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94742556-5CE9-4A9B-9429-B481B0119997}"/>
                  </a:ext>
                </a:extLst>
              </p:cNvPr>
              <p:cNvSpPr/>
              <p:nvPr/>
            </p:nvSpPr>
            <p:spPr>
              <a:xfrm>
                <a:off x="425777" y="3216111"/>
                <a:ext cx="6702458" cy="11312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2103388D-E913-4D67-B0A0-814422ED2DC1}"/>
                  </a:ext>
                </a:extLst>
              </p:cNvPr>
              <p:cNvSpPr/>
              <p:nvPr/>
            </p:nvSpPr>
            <p:spPr>
              <a:xfrm>
                <a:off x="425777" y="4385035"/>
                <a:ext cx="6702458" cy="11312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810F88F4-B36F-4977-B213-1CF94C4AF20E}"/>
                </a:ext>
              </a:extLst>
            </p:cNvPr>
            <p:cNvSpPr txBox="1"/>
            <p:nvPr/>
          </p:nvSpPr>
          <p:spPr>
            <a:xfrm>
              <a:off x="435205" y="2111604"/>
              <a:ext cx="23022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Leistungsfächer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FCF9DA7C-6C74-4291-BBBC-DBBC184210FB}"/>
                </a:ext>
              </a:extLst>
            </p:cNvPr>
            <p:cNvSpPr txBox="1"/>
            <p:nvPr/>
          </p:nvSpPr>
          <p:spPr>
            <a:xfrm>
              <a:off x="435205" y="3234965"/>
              <a:ext cx="34836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dreistündige Basisfächer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FB7495F5-ED0D-4978-99B4-1B2A2D7771DC}"/>
                </a:ext>
              </a:extLst>
            </p:cNvPr>
            <p:cNvSpPr txBox="1"/>
            <p:nvPr/>
          </p:nvSpPr>
          <p:spPr>
            <a:xfrm>
              <a:off x="435205" y="4403889"/>
              <a:ext cx="3579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zweistündige Basisfächer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A348167-1D92-433C-874D-DE929EB4E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Unmögliche Kurswahl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9412E5-0AFD-4816-BC9E-AB0B10E6A6CF}"/>
              </a:ext>
            </a:extLst>
          </p:cNvPr>
          <p:cNvSpPr txBox="1"/>
          <p:nvPr/>
        </p:nvSpPr>
        <p:spPr>
          <a:xfrm>
            <a:off x="7553718" y="2023540"/>
            <a:ext cx="1209675" cy="3683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Mathe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00C3F1-95FC-4D76-BC14-20FC15AF3DCC}"/>
              </a:ext>
            </a:extLst>
          </p:cNvPr>
          <p:cNvSpPr txBox="1"/>
          <p:nvPr/>
        </p:nvSpPr>
        <p:spPr>
          <a:xfrm>
            <a:off x="7553718" y="2450266"/>
            <a:ext cx="1209675" cy="369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Deutsch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1D91218-BED3-4AA6-BD50-214CC704F8D7}"/>
              </a:ext>
            </a:extLst>
          </p:cNvPr>
          <p:cNvSpPr txBox="1"/>
          <p:nvPr/>
        </p:nvSpPr>
        <p:spPr>
          <a:xfrm>
            <a:off x="7529873" y="3467051"/>
            <a:ext cx="1209675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Französisch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250E992-685C-4EC4-9A80-E7E6DC147745}"/>
              </a:ext>
            </a:extLst>
          </p:cNvPr>
          <p:cNvSpPr txBox="1"/>
          <p:nvPr/>
        </p:nvSpPr>
        <p:spPr>
          <a:xfrm>
            <a:off x="550863" y="2600325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Englisch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BCF1286-552D-4CE9-8B8E-2D992F0349C5}"/>
              </a:ext>
            </a:extLst>
          </p:cNvPr>
          <p:cNvSpPr txBox="1"/>
          <p:nvPr/>
        </p:nvSpPr>
        <p:spPr>
          <a:xfrm>
            <a:off x="7529873" y="3863026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Latein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3B3BD62-AADF-4FEF-8CF7-F8E16C5CE5F8}"/>
              </a:ext>
            </a:extLst>
          </p:cNvPr>
          <p:cNvSpPr txBox="1"/>
          <p:nvPr/>
        </p:nvSpPr>
        <p:spPr>
          <a:xfrm>
            <a:off x="7529873" y="4282616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Spanisch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AA3D4D8-F1D2-4768-965C-AFE4E9DA3C55}"/>
              </a:ext>
            </a:extLst>
          </p:cNvPr>
          <p:cNvSpPr txBox="1"/>
          <p:nvPr/>
        </p:nvSpPr>
        <p:spPr>
          <a:xfrm>
            <a:off x="1811338" y="2600325"/>
            <a:ext cx="1209675" cy="3698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Physik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C74DB9A-5514-4DD0-BF5D-22AB3C37E761}"/>
              </a:ext>
            </a:extLst>
          </p:cNvPr>
          <p:cNvSpPr txBox="1"/>
          <p:nvPr/>
        </p:nvSpPr>
        <p:spPr>
          <a:xfrm>
            <a:off x="7539938" y="5286719"/>
            <a:ext cx="1209675" cy="369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Chemie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8F9E44A-49C3-49ED-82CB-584AB5D92D87}"/>
              </a:ext>
            </a:extLst>
          </p:cNvPr>
          <p:cNvSpPr txBox="1"/>
          <p:nvPr/>
        </p:nvSpPr>
        <p:spPr>
          <a:xfrm>
            <a:off x="7539938" y="5715933"/>
            <a:ext cx="1209675" cy="369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Bio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A2CB7C0-CBFA-40D0-995A-60AD6F7A4F17}"/>
              </a:ext>
            </a:extLst>
          </p:cNvPr>
          <p:cNvSpPr txBox="1"/>
          <p:nvPr/>
        </p:nvSpPr>
        <p:spPr>
          <a:xfrm>
            <a:off x="7553718" y="6253518"/>
            <a:ext cx="1209675" cy="369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Wirtschaft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7BF2835-FCAC-497C-81BF-EBC5184FFF3F}"/>
              </a:ext>
            </a:extLst>
          </p:cNvPr>
          <p:cNvSpPr txBox="1"/>
          <p:nvPr/>
        </p:nvSpPr>
        <p:spPr>
          <a:xfrm>
            <a:off x="9305156" y="2115942"/>
            <a:ext cx="1209675" cy="33855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Geschichte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A16DCAE-6B5C-458B-8ECD-0BF6A2639D33}"/>
              </a:ext>
            </a:extLst>
          </p:cNvPr>
          <p:cNvSpPr txBox="1"/>
          <p:nvPr/>
        </p:nvSpPr>
        <p:spPr>
          <a:xfrm>
            <a:off x="9300770" y="2497727"/>
            <a:ext cx="1209675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Gk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Geo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2850DF5-520E-4556-ACB5-B7B9AD967BA1}"/>
              </a:ext>
            </a:extLst>
          </p:cNvPr>
          <p:cNvSpPr txBox="1"/>
          <p:nvPr/>
        </p:nvSpPr>
        <p:spPr>
          <a:xfrm>
            <a:off x="9304403" y="3523711"/>
            <a:ext cx="1209675" cy="3683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BK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D89D799-D201-4C6E-B313-4E88DB2366E9}"/>
              </a:ext>
            </a:extLst>
          </p:cNvPr>
          <p:cNvSpPr txBox="1"/>
          <p:nvPr/>
        </p:nvSpPr>
        <p:spPr>
          <a:xfrm>
            <a:off x="9294975" y="3956198"/>
            <a:ext cx="1209675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Musik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5C4E9E1-06E3-46DC-AB5F-EE879ADA49E6}"/>
              </a:ext>
            </a:extLst>
          </p:cNvPr>
          <p:cNvSpPr txBox="1"/>
          <p:nvPr/>
        </p:nvSpPr>
        <p:spPr>
          <a:xfrm>
            <a:off x="9280231" y="4567500"/>
            <a:ext cx="1209675" cy="3683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Reli/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Eth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7FDD6ED-9780-4A24-9FEE-6A91C363C836}"/>
              </a:ext>
            </a:extLst>
          </p:cNvPr>
          <p:cNvSpPr txBox="1"/>
          <p:nvPr/>
        </p:nvSpPr>
        <p:spPr>
          <a:xfrm>
            <a:off x="3395663" y="2600325"/>
            <a:ext cx="1209675" cy="3698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Sport</a:t>
            </a:r>
          </a:p>
        </p:txBody>
      </p:sp>
      <p:sp>
        <p:nvSpPr>
          <p:cNvPr id="20" name="Textfeld 21">
            <a:extLst>
              <a:ext uri="{FF2B5EF4-FFF2-40B4-BE49-F238E27FC236}">
                <a16:creationId xmlns:a16="http://schemas.microsoft.com/office/drawing/2014/main" id="{007EDDE1-6A45-42D0-B10A-73038D228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2507201"/>
            <a:ext cx="1209675" cy="338554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Psychologie</a:t>
            </a:r>
          </a:p>
        </p:txBody>
      </p:sp>
      <p:sp>
        <p:nvSpPr>
          <p:cNvPr id="21" name="Textfeld 23">
            <a:extLst>
              <a:ext uri="{FF2B5EF4-FFF2-40B4-BE49-F238E27FC236}">
                <a16:creationId xmlns:a16="http://schemas.microsoft.com/office/drawing/2014/main" id="{EF3F78BA-EC95-4477-A775-7716F67E2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3274341"/>
            <a:ext cx="1209675" cy="369888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Informatik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AEAE2E1-3AB0-47F2-9F9A-31B29C4E6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2887203"/>
            <a:ext cx="1209675" cy="338554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Philosophie</a:t>
            </a:r>
          </a:p>
        </p:txBody>
      </p:sp>
      <p:sp>
        <p:nvSpPr>
          <p:cNvPr id="23" name="Textfeld 20">
            <a:extLst>
              <a:ext uri="{FF2B5EF4-FFF2-40B4-BE49-F238E27FC236}">
                <a16:creationId xmlns:a16="http://schemas.microsoft.com/office/drawing/2014/main" id="{C4A9D51B-4441-441B-A7BF-24A65C928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528" y="2086809"/>
            <a:ext cx="1209675" cy="369887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VK Mathe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4D312CD-1DDB-4F17-90F0-85826D44DB9B}"/>
              </a:ext>
            </a:extLst>
          </p:cNvPr>
          <p:cNvSpPr/>
          <p:nvPr/>
        </p:nvSpPr>
        <p:spPr>
          <a:xfrm>
            <a:off x="348791" y="5618375"/>
            <a:ext cx="3318236" cy="104637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D4C2722-7E9E-402A-9478-944CB580FD63}"/>
              </a:ext>
            </a:extLst>
          </p:cNvPr>
          <p:cNvSpPr/>
          <p:nvPr/>
        </p:nvSpPr>
        <p:spPr>
          <a:xfrm>
            <a:off x="3714162" y="5618375"/>
            <a:ext cx="3329232" cy="104637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7C8B97D-C016-4125-9DF7-8A888D8FBAB2}"/>
              </a:ext>
            </a:extLst>
          </p:cNvPr>
          <p:cNvSpPr txBox="1"/>
          <p:nvPr/>
        </p:nvSpPr>
        <p:spPr>
          <a:xfrm>
            <a:off x="565607" y="5582239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Anzahl belegte Kurse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EE72E06-75FB-4872-A352-61DDEA044AC2}"/>
              </a:ext>
            </a:extLst>
          </p:cNvPr>
          <p:cNvSpPr txBox="1"/>
          <p:nvPr/>
        </p:nvSpPr>
        <p:spPr>
          <a:xfrm>
            <a:off x="4055096" y="5582239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Pflichtanrechnung</a:t>
            </a:r>
          </a:p>
        </p:txBody>
      </p:sp>
      <p:sp>
        <p:nvSpPr>
          <p:cNvPr id="43" name="Textfeld 23">
            <a:extLst>
              <a:ext uri="{FF2B5EF4-FFF2-40B4-BE49-F238E27FC236}">
                <a16:creationId xmlns:a16="http://schemas.microsoft.com/office/drawing/2014/main" id="{4236EB7D-8CE6-4626-B643-192C4AF1D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3099" y="3690691"/>
            <a:ext cx="1209675" cy="323165"/>
          </a:xfrm>
          <a:prstGeom prst="rect">
            <a:avLst/>
          </a:prstGeom>
          <a:solidFill>
            <a:srgbClr val="B7E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Seminarkurs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630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47735 0.35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7" y="17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2.59259E-6 L -0.34102 -0.5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8F96B-7E66-4119-AB7D-343EF686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Gesamtqualifikation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10F559-4232-4877-A3C9-442DA1A34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719" y="1867747"/>
            <a:ext cx="9784080" cy="1425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altLang="de-DE" sz="2600" dirty="0">
                <a:cs typeface="Calibri" panose="020F0502020204030204" pitchFamily="34" charset="0"/>
              </a:rPr>
              <a:t>Die Gesamtqualifikation, die für die Zuerkennung der allgemeinen Hochschulreife maßgebend ist, wird aus 2 Blöcken ermittelt, wobei in der Summe 900 Punkte maximal erreichbar sind.</a:t>
            </a:r>
            <a:endParaRPr lang="de-DE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E28A2C8-CF35-4D67-996C-9BEF6EED5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551" y="3286605"/>
            <a:ext cx="5297775" cy="92333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chemeClr val="bg1"/>
                </a:solidFill>
                <a:cs typeface="Calibri" panose="020F0502020204030204" pitchFamily="34" charset="0"/>
              </a:rPr>
              <a:t>Block I 	Leistungen in den (genau) 40 	Kursen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chemeClr val="bg1"/>
                </a:solidFill>
                <a:cs typeface="Calibri" panose="020F0502020204030204" pitchFamily="34" charset="0"/>
              </a:rPr>
              <a:t>	max. 600 Punkte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chemeClr val="bg1"/>
                </a:solidFill>
                <a:cs typeface="Calibri" panose="020F0502020204030204" pitchFamily="34" charset="0"/>
              </a:rPr>
              <a:t>		</a:t>
            </a:r>
          </a:p>
        </p:txBody>
      </p:sp>
      <p:sp>
        <p:nvSpPr>
          <p:cNvPr id="5" name="Rectangle 33" descr="50%">
            <a:extLst>
              <a:ext uri="{FF2B5EF4-FFF2-40B4-BE49-F238E27FC236}">
                <a16:creationId xmlns:a16="http://schemas.microsoft.com/office/drawing/2014/main" id="{647FC610-F317-46E9-AD7A-535E7DB2E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268" y="3895339"/>
            <a:ext cx="2065234" cy="304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chemeClr val="bg1"/>
                </a:solidFill>
                <a:cs typeface="Calibri" panose="020F0502020204030204" pitchFamily="34" charset="0"/>
              </a:rPr>
              <a:t>min. 200 Punkte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3">
                <a:extLst>
                  <a:ext uri="{FF2B5EF4-FFF2-40B4-BE49-F238E27FC236}">
                    <a16:creationId xmlns:a16="http://schemas.microsoft.com/office/drawing/2014/main" id="{DB58FAC8-83C5-4E09-80C2-30954F39B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5067" y="4296689"/>
                <a:ext cx="5297775" cy="14652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altLang="de-DE" sz="1800" dirty="0">
                    <a:solidFill>
                      <a:schemeClr val="bg1"/>
                    </a:solidFill>
                    <a:cs typeface="Calibri" panose="020F0502020204030204" pitchFamily="34" charset="0"/>
                  </a:rPr>
                  <a:t>Block II	Leistungen in der Abiturprüfung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altLang="de-DE" sz="1800" dirty="0">
                    <a:solidFill>
                      <a:schemeClr val="bg1"/>
                    </a:solidFill>
                    <a:cs typeface="Calibri" panose="020F0502020204030204" pitchFamily="34" charset="0"/>
                  </a:rPr>
                  <a:t>	Ergebnisse der 5 Prüfungsfächer 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altLang="de-DE" sz="1800" dirty="0">
                    <a:solidFill>
                      <a:schemeClr val="bg1"/>
                    </a:solidFill>
                    <a:cs typeface="Calibri" panose="020F0502020204030204" pitchFamily="34" charset="0"/>
                  </a:rPr>
                  <a:t>	4-fach gewertet </a:t>
                </a: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de-DE" altLang="de-DE" sz="1800" dirty="0">
                    <a:solidFill>
                      <a:schemeClr val="bg1"/>
                    </a:solidFill>
                    <a:cs typeface="Calibri" panose="020F0502020204030204" pitchFamily="34" charset="0"/>
                  </a:rPr>
                  <a:t>	max. 300 Punkte (5</a:t>
                </a:r>
                <a14:m>
                  <m:oMath xmlns:m="http://schemas.openxmlformats.org/officeDocument/2006/math">
                    <m:r>
                      <a:rPr lang="de-DE" altLang="de-DE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⋅</m:t>
                    </m:r>
                  </m:oMath>
                </a14:m>
                <a:r>
                  <a:rPr lang="de-DE" altLang="de-DE" sz="1800" dirty="0">
                    <a:solidFill>
                      <a:schemeClr val="bg1"/>
                    </a:solidFill>
                    <a:cs typeface="Calibri" panose="020F0502020204030204" pitchFamily="34" charset="0"/>
                  </a:rPr>
                  <a:t>15</a:t>
                </a:r>
                <a14:m>
                  <m:oMath xmlns:m="http://schemas.openxmlformats.org/officeDocument/2006/math">
                    <m:r>
                      <a:rPr lang="de-DE" altLang="de-DE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⋅</m:t>
                    </m:r>
                  </m:oMath>
                </a14:m>
                <a:r>
                  <a:rPr lang="de-DE" altLang="de-DE" sz="1800" dirty="0">
                    <a:solidFill>
                      <a:schemeClr val="bg1"/>
                    </a:solidFill>
                    <a:cs typeface="Calibri" panose="020F0502020204030204" pitchFamily="34" charset="0"/>
                  </a:rPr>
                  <a:t>4)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altLang="de-DE" sz="1800" dirty="0">
                    <a:solidFill>
                      <a:schemeClr val="bg1"/>
                    </a:solidFill>
                    <a:cs typeface="Calibri" panose="020F05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6" name="Rectangle 13">
                <a:extLst>
                  <a:ext uri="{FF2B5EF4-FFF2-40B4-BE49-F238E27FC236}">
                    <a16:creationId xmlns:a16="http://schemas.microsoft.com/office/drawing/2014/main" id="{DB58FAC8-83C5-4E09-80C2-30954F39BA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5067" y="4296689"/>
                <a:ext cx="5297775" cy="1465262"/>
              </a:xfrm>
              <a:prstGeom prst="rect">
                <a:avLst/>
              </a:prstGeom>
              <a:blipFill>
                <a:blip r:embed="rId7"/>
                <a:stretch>
                  <a:fillRect l="-1036" t="-2500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5" descr="50%">
            <a:extLst>
              <a:ext uri="{FF2B5EF4-FFF2-40B4-BE49-F238E27FC236}">
                <a16:creationId xmlns:a16="http://schemas.microsoft.com/office/drawing/2014/main" id="{91829064-334F-4CE6-92E5-DAE786A47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354" y="5446183"/>
            <a:ext cx="2065234" cy="3048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chemeClr val="bg1"/>
                </a:solidFill>
                <a:cs typeface="Calibri" panose="020F0502020204030204" pitchFamily="34" charset="0"/>
              </a:rPr>
              <a:t>min. 100 Punkte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65AC5B71-B49B-4747-8C79-1AB8E5ECC167}"/>
              </a:ext>
            </a:extLst>
          </p:cNvPr>
          <p:cNvGrpSpPr>
            <a:grpSpLocks/>
          </p:cNvGrpSpPr>
          <p:nvPr/>
        </p:nvGrpSpPr>
        <p:grpSpPr bwMode="auto">
          <a:xfrm>
            <a:off x="1334108" y="3584744"/>
            <a:ext cx="4181475" cy="2095500"/>
            <a:chOff x="390525" y="3196318"/>
            <a:chExt cx="4181475" cy="2095500"/>
          </a:xfrm>
        </p:grpSpPr>
        <p:graphicFrame>
          <p:nvGraphicFramePr>
            <p:cNvPr id="28" name="Objekt 6">
              <a:extLst>
                <a:ext uri="{FF2B5EF4-FFF2-40B4-BE49-F238E27FC236}">
                  <a16:creationId xmlns:a16="http://schemas.microsoft.com/office/drawing/2014/main" id="{6058E70E-2616-48A4-A16B-12D9112DCE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0525" y="3196318"/>
            <a:ext cx="4181475" cy="209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iagramm" r:id="rId9" imgW="4038840" imgH="2025000" progId="Excel.Chart.8">
                    <p:embed/>
                  </p:oleObj>
                </mc:Choice>
                <mc:Fallback>
                  <p:oleObj name="Diagramm" r:id="rId9" imgW="4038840" imgH="2025000" progId="Excel.Chart.8">
                    <p:embed/>
                    <p:pic>
                      <p:nvPicPr>
                        <p:cNvPr id="28" name="Objekt 6">
                          <a:extLst>
                            <a:ext uri="{FF2B5EF4-FFF2-40B4-BE49-F238E27FC236}">
                              <a16:creationId xmlns:a16="http://schemas.microsoft.com/office/drawing/2014/main" id="{6058E70E-2616-48A4-A16B-12D9112DCE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525" y="3196318"/>
                          <a:ext cx="4181475" cy="209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9" name="Group 29">
              <a:extLst>
                <a:ext uri="{FF2B5EF4-FFF2-40B4-BE49-F238E27FC236}">
                  <a16:creationId xmlns:a16="http://schemas.microsoft.com/office/drawing/2014/main" id="{153BAF7D-0B79-4480-8D54-9C681EBBA0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0900" y="4524380"/>
              <a:ext cx="1584325" cy="446088"/>
              <a:chOff x="1200" y="2716"/>
              <a:chExt cx="998" cy="281"/>
            </a:xfrm>
          </p:grpSpPr>
          <p:sp>
            <p:nvSpPr>
              <p:cNvPr id="30" name="Rectangle 17">
                <a:extLst>
                  <a:ext uri="{FF2B5EF4-FFF2-40B4-BE49-F238E27FC236}">
                    <a16:creationId xmlns:a16="http://schemas.microsoft.com/office/drawing/2014/main" id="{EC46D07A-C77C-4C06-BD22-12A00A4A6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784"/>
                <a:ext cx="47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de-DE" sz="1600" b="1">
                    <a:cs typeface="Calibri" panose="020F0502020204030204" pitchFamily="34" charset="0"/>
                  </a:rPr>
                  <a:t>Block</a:t>
                </a:r>
                <a:r>
                  <a:rPr lang="en-US" altLang="de-DE" sz="1600" b="1">
                    <a:solidFill>
                      <a:schemeClr val="bg1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de-DE" sz="1600" b="1">
                    <a:cs typeface="Calibri" panose="020F0502020204030204" pitchFamily="34" charset="0"/>
                  </a:rPr>
                  <a:t>I</a:t>
                </a:r>
                <a:endParaRPr lang="de-DE" altLang="de-DE" sz="1600" b="1"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 Box 18">
                <a:extLst>
                  <a:ext uri="{FF2B5EF4-FFF2-40B4-BE49-F238E27FC236}">
                    <a16:creationId xmlns:a16="http://schemas.microsoft.com/office/drawing/2014/main" id="{6B2E3E94-89F2-46CA-89FF-2B34EA60EE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2716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de-DE" sz="1600">
                    <a:cs typeface="Calibri" panose="020F0502020204030204" pitchFamily="34" charset="0"/>
                  </a:rPr>
                  <a:t>600</a:t>
                </a:r>
                <a:endParaRPr lang="de-DE" altLang="de-DE" sz="1600">
                  <a:cs typeface="Calibri" panose="020F0502020204030204" pitchFamily="34" charset="0"/>
                </a:endParaRPr>
              </a:p>
            </p:txBody>
          </p:sp>
        </p:grpSp>
      </p:grpSp>
      <p:graphicFrame>
        <p:nvGraphicFramePr>
          <p:cNvPr id="32" name="Objekt 31">
            <a:extLst>
              <a:ext uri="{FF2B5EF4-FFF2-40B4-BE49-F238E27FC236}">
                <a16:creationId xmlns:a16="http://schemas.microsoft.com/office/drawing/2014/main" id="{0E0BC431-31F5-4218-8FA7-74CD0035AA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551398"/>
              </p:ext>
            </p:extLst>
          </p:nvPr>
        </p:nvGraphicFramePr>
        <p:xfrm>
          <a:off x="1334108" y="3573631"/>
          <a:ext cx="4181475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gramm" r:id="rId11" imgW="4038840" imgH="2025000" progId="Excel.Chart.8">
                  <p:embed/>
                </p:oleObj>
              </mc:Choice>
              <mc:Fallback>
                <p:oleObj name="Diagramm" r:id="rId11" imgW="4038840" imgH="2025000" progId="Excel.Chart.8">
                  <p:embed/>
                  <p:pic>
                    <p:nvPicPr>
                      <p:cNvPr id="32" name="Objekt 31">
                        <a:extLst>
                          <a:ext uri="{FF2B5EF4-FFF2-40B4-BE49-F238E27FC236}">
                            <a16:creationId xmlns:a16="http://schemas.microsoft.com/office/drawing/2014/main" id="{0E0BC431-31F5-4218-8FA7-74CD0035AA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108" y="3573631"/>
                        <a:ext cx="4181475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E265E079-AAB3-492E-8E3E-996F2575985D}"/>
              </a:ext>
            </a:extLst>
          </p:cNvPr>
          <p:cNvGrpSpPr>
            <a:grpSpLocks/>
          </p:cNvGrpSpPr>
          <p:nvPr/>
        </p:nvGrpSpPr>
        <p:grpSpPr bwMode="auto">
          <a:xfrm>
            <a:off x="1189646" y="3530769"/>
            <a:ext cx="4181475" cy="2095500"/>
            <a:chOff x="251520" y="3130550"/>
            <a:chExt cx="4181475" cy="2095500"/>
          </a:xfrm>
        </p:grpSpPr>
        <p:grpSp>
          <p:nvGrpSpPr>
            <p:cNvPr id="34" name="Gruppieren 32">
              <a:extLst>
                <a:ext uri="{FF2B5EF4-FFF2-40B4-BE49-F238E27FC236}">
                  <a16:creationId xmlns:a16="http://schemas.microsoft.com/office/drawing/2014/main" id="{4664CBE7-5D83-4571-A27E-D7289168B7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520" y="3130550"/>
              <a:ext cx="4181475" cy="2095500"/>
              <a:chOff x="2915816" y="3412902"/>
              <a:chExt cx="4181475" cy="2095500"/>
            </a:xfrm>
          </p:grpSpPr>
          <p:graphicFrame>
            <p:nvGraphicFramePr>
              <p:cNvPr id="36" name="Objekt 33">
                <a:extLst>
                  <a:ext uri="{FF2B5EF4-FFF2-40B4-BE49-F238E27FC236}">
                    <a16:creationId xmlns:a16="http://schemas.microsoft.com/office/drawing/2014/main" id="{9E2465D1-DC01-46BA-90A1-3E13B4216F8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5816" y="3412902"/>
              <a:ext cx="4181475" cy="2095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Diagramm" r:id="rId13" imgW="4038840" imgH="2025000" progId="Excel.Chart.8">
                      <p:embed/>
                    </p:oleObj>
                  </mc:Choice>
                  <mc:Fallback>
                    <p:oleObj name="Diagramm" r:id="rId13" imgW="4038840" imgH="2025000" progId="Excel.Chart.8">
                      <p:embed/>
                      <p:pic>
                        <p:nvPicPr>
                          <p:cNvPr id="36" name="Objekt 33">
                            <a:extLst>
                              <a:ext uri="{FF2B5EF4-FFF2-40B4-BE49-F238E27FC236}">
                                <a16:creationId xmlns:a16="http://schemas.microsoft.com/office/drawing/2014/main" id="{9E2465D1-DC01-46BA-90A1-3E13B4216F8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5816" y="3412902"/>
                            <a:ext cx="4181475" cy="2095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00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" name="Text Box 22">
                <a:extLst>
                  <a:ext uri="{FF2B5EF4-FFF2-40B4-BE49-F238E27FC236}">
                    <a16:creationId xmlns:a16="http://schemas.microsoft.com/office/drawing/2014/main" id="{5B467594-DC6A-4662-8F67-05FE87280D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3968" y="4271885"/>
                <a:ext cx="53340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de-DE" sz="1600">
                    <a:cs typeface="Calibri" panose="020F0502020204030204" pitchFamily="34" charset="0"/>
                  </a:rPr>
                  <a:t>300</a:t>
                </a:r>
                <a:endParaRPr lang="de-DE" altLang="de-DE" sz="1600"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5" name="Text Box 21">
              <a:extLst>
                <a:ext uri="{FF2B5EF4-FFF2-40B4-BE49-F238E27FC236}">
                  <a16:creationId xmlns:a16="http://schemas.microsoft.com/office/drawing/2014/main" id="{D5E5156B-4C08-4B8F-9516-641D57873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3416183"/>
              <a:ext cx="9906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de-DE" sz="1600" b="1">
                  <a:cs typeface="Calibri" panose="020F0502020204030204" pitchFamily="34" charset="0"/>
                </a:rPr>
                <a:t>Block</a:t>
              </a:r>
              <a:r>
                <a:rPr lang="en-US" altLang="de-DE" sz="1600" b="1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altLang="de-DE" sz="1600" b="1">
                  <a:cs typeface="Calibri" panose="020F0502020204030204" pitchFamily="34" charset="0"/>
                </a:rPr>
                <a:t>II</a:t>
              </a:r>
              <a:endParaRPr lang="de-DE" altLang="de-DE" sz="1600" b="1"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38" name="Object 28">
            <a:extLst>
              <a:ext uri="{FF2B5EF4-FFF2-40B4-BE49-F238E27FC236}">
                <a16:creationId xmlns:a16="http://schemas.microsoft.com/office/drawing/2014/main" id="{2777A3AE-107C-4D3D-8C17-4FA3E65D94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701402"/>
              </p:ext>
            </p:extLst>
          </p:nvPr>
        </p:nvGraphicFramePr>
        <p:xfrm>
          <a:off x="1189646" y="3424406"/>
          <a:ext cx="4203759" cy="230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40" name="Textfeld 39">
            <a:extLst>
              <a:ext uri="{FF2B5EF4-FFF2-40B4-BE49-F238E27FC236}">
                <a16:creationId xmlns:a16="http://schemas.microsoft.com/office/drawing/2014/main" id="{BCE3584E-C413-4D83-8DED-EAC3B2051ECC}"/>
              </a:ext>
            </a:extLst>
          </p:cNvPr>
          <p:cNvSpPr txBox="1"/>
          <p:nvPr/>
        </p:nvSpPr>
        <p:spPr>
          <a:xfrm>
            <a:off x="1077685" y="5831450"/>
            <a:ext cx="1004583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altLang="de-DE" sz="2600" dirty="0">
                <a:latin typeface="Corbel" panose="020B0503020204020204" pitchFamily="34" charset="0"/>
                <a:cs typeface="Calibri" panose="020F0502020204030204" pitchFamily="34" charset="0"/>
              </a:rPr>
              <a:t>Die insgesamt erreichten Punkte werden in eine Durchschnittsnote umgerechnet (z.B. 629 Punkte </a:t>
            </a:r>
            <a:r>
              <a:rPr lang="de-DE" altLang="de-DE" sz="2600" dirty="0">
                <a:latin typeface="Corbel" panose="020B0503020204020204" pitchFamily="34" charset="0"/>
                <a:cs typeface="Calibri" panose="020F0502020204030204" pitchFamily="34" charset="0"/>
                <a:sym typeface="Symbol" pitchFamily="18" charset="2"/>
              </a:rPr>
              <a:t> Note 2,1)</a:t>
            </a:r>
            <a:r>
              <a:rPr lang="de-DE" altLang="de-DE" sz="2600" dirty="0">
                <a:latin typeface="Corbel" panose="020B050302020402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17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OleChart spid="32" grpId="0"/>
      <p:bldGraphic spid="38" grpId="0">
        <p:bldAsOne/>
      </p:bldGraphic>
      <p:bldP spid="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C6138-4C19-4E56-99F7-22CF8A28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Gesamtqualifikation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5ADEDDC-DAD9-4D75-BB65-24A543AFB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de-DE" dirty="0"/>
                  <a:t>Block I:</a:t>
                </a:r>
              </a:p>
              <a:p>
                <a:r>
                  <a:rPr lang="de-DE" dirty="0"/>
                  <a:t>Anrechnung von genau 40 Kursen, davon </a:t>
                </a:r>
                <a:r>
                  <a:rPr lang="de-DE" b="1" dirty="0">
                    <a:solidFill>
                      <a:srgbClr val="FFEE80"/>
                    </a:solidFill>
                  </a:rPr>
                  <a:t>zwei Leistungsfächer in doppelter Gewichtung</a:t>
                </a:r>
                <a:br>
                  <a:rPr lang="de-DE" dirty="0"/>
                </a:br>
                <a:r>
                  <a:rPr lang="de-DE" dirty="0"/>
                  <a:t>(Ergebnis Block I = Punktzahl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de-DE" dirty="0"/>
                  <a:t>)</a:t>
                </a:r>
              </a:p>
              <a:p>
                <a:r>
                  <a:rPr lang="de-DE" b="1" dirty="0">
                    <a:solidFill>
                      <a:srgbClr val="FFEE80"/>
                    </a:solidFill>
                  </a:rPr>
                  <a:t>Höchstens acht Kurse </a:t>
                </a:r>
                <a:r>
                  <a:rPr lang="de-DE" dirty="0"/>
                  <a:t>dürfen mit </a:t>
                </a:r>
                <a:r>
                  <a:rPr lang="de-DE" b="1" dirty="0">
                    <a:solidFill>
                      <a:srgbClr val="FFEE80"/>
                    </a:solidFill>
                  </a:rPr>
                  <a:t>weniger als 5 Punkten </a:t>
                </a:r>
                <a:r>
                  <a:rPr lang="de-DE" dirty="0"/>
                  <a:t>angerechnet werden, darunter </a:t>
                </a:r>
                <a:r>
                  <a:rPr lang="de-DE" b="1" dirty="0">
                    <a:solidFill>
                      <a:srgbClr val="FFEE80"/>
                    </a:solidFill>
                  </a:rPr>
                  <a:t>maximal drei Kurse</a:t>
                </a:r>
                <a:r>
                  <a:rPr lang="de-DE" dirty="0"/>
                  <a:t> </a:t>
                </a:r>
                <a:r>
                  <a:rPr lang="de-DE" b="1" dirty="0">
                    <a:solidFill>
                      <a:srgbClr val="FFEE80"/>
                    </a:solidFill>
                  </a:rPr>
                  <a:t>aus den Leistungsfächern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5ADEDDC-DAD9-4D75-BB65-24A543AFB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682" t="-2029" r="-1620" b="-31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9179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49C28-80A4-4F8D-BB4D-5AE2F1DC1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B78BC8-922F-4919-8227-E9E0EF2F3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Grundlage</a:t>
            </a:r>
          </a:p>
          <a:p>
            <a:r>
              <a:rPr lang="de-DE" sz="4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Belegungs- und Anrechnungspflicht</a:t>
            </a:r>
          </a:p>
          <a:p>
            <a:r>
              <a:rPr lang="de-DE" sz="4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Abitur und Gesamtqualifikation</a:t>
            </a:r>
          </a:p>
          <a:p>
            <a:r>
              <a:rPr lang="de-DE" sz="4800" b="1" dirty="0"/>
              <a:t>Termine</a:t>
            </a:r>
          </a:p>
        </p:txBody>
      </p:sp>
    </p:spTree>
    <p:extLst>
      <p:ext uri="{BB962C8B-B14F-4D97-AF65-F5344CB8AC3E}">
        <p14:creationId xmlns:p14="http://schemas.microsoft.com/office/powerpoint/2010/main" val="120503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A220A-E77A-4F47-A9EC-59A34636D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Termine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E96E32-C2FF-4491-894A-92FBBD44E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20. März</a:t>
            </a:r>
            <a:r>
              <a:rPr lang="de-DE" dirty="0"/>
              <a:t>		Abgabe der Kurswahlbögen</a:t>
            </a:r>
          </a:p>
          <a:p>
            <a:r>
              <a:rPr lang="de-DE" b="1" dirty="0"/>
              <a:t>Ende Mai</a:t>
            </a:r>
            <a:r>
              <a:rPr lang="de-DE" dirty="0"/>
              <a:t>		Kurswahl ist vollständig 						abgeschlossen</a:t>
            </a:r>
          </a:p>
          <a:p>
            <a:r>
              <a:rPr lang="de-DE" b="1" dirty="0"/>
              <a:t>Ende 3. </a:t>
            </a:r>
            <a:r>
              <a:rPr lang="de-DE" b="1" dirty="0" err="1"/>
              <a:t>Hj</a:t>
            </a:r>
            <a:r>
              <a:rPr lang="de-DE" dirty="0"/>
              <a:t>		endgültige Festlegung der</a:t>
            </a:r>
            <a:br>
              <a:rPr lang="de-DE" dirty="0"/>
            </a:br>
            <a:r>
              <a:rPr lang="de-DE" dirty="0"/>
              <a:t>				mündlichen Prüfungsfächer</a:t>
            </a:r>
          </a:p>
          <a:p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2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E42AA-DBF8-4562-8451-F2B790DC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Kurswahlbogen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069F2A-98E1-2A22-3339-A5F5F5D07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26" t="14610" r="29149" b="47234"/>
          <a:stretch/>
        </p:blipFill>
        <p:spPr>
          <a:xfrm>
            <a:off x="1642804" y="2023353"/>
            <a:ext cx="9100945" cy="455047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60E960C-FFB6-F8A4-58D8-C3C9CF7FF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634" y="3760657"/>
            <a:ext cx="1455438" cy="40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0000"/>
                </a:solidFill>
                <a:latin typeface="Kristen ITC" panose="03050502040202030202" pitchFamily="66" charset="0"/>
              </a:rPr>
              <a:t>Susi Super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3906D21-A456-DF0B-4391-EE181C71E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732" y="4170361"/>
            <a:ext cx="735325" cy="40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0000"/>
                </a:solidFill>
                <a:latin typeface="Kristen ITC" panose="03050502040202030202" pitchFamily="66" charset="0"/>
              </a:rPr>
              <a:t>10 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CD7FBC6-E2E8-7321-B918-4052C3AF1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674" y="4605629"/>
            <a:ext cx="1536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0000"/>
                </a:solidFill>
                <a:latin typeface="Kristen ITC" panose="03050502040202030202" pitchFamily="66" charset="0"/>
              </a:rPr>
              <a:t>06.06.2006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22AA434-BDF1-961B-C00F-E0AE5157D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131" y="4195925"/>
            <a:ext cx="1666739" cy="40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0000"/>
                </a:solidFill>
                <a:latin typeface="Kristen ITC" panose="03050502040202030202" pitchFamily="66" charset="0"/>
              </a:rPr>
              <a:t>Deutsch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0CB1AA0-7872-020A-7058-B350AA3EB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131" y="4565257"/>
            <a:ext cx="1666739" cy="40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0000"/>
                </a:solidFill>
                <a:latin typeface="Kristen ITC" panose="03050502040202030202" pitchFamily="66" charset="0"/>
              </a:rPr>
              <a:t>Französisch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EE77D36-4A28-3512-54E0-FB15BFE66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131" y="4995356"/>
            <a:ext cx="1666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0000"/>
                </a:solidFill>
                <a:latin typeface="Kristen ITC" panose="03050502040202030202" pitchFamily="66" charset="0"/>
              </a:rPr>
              <a:t>Englisch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0F8C2B0-CEBB-2E09-5D5A-D055BAF02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131" y="5419617"/>
            <a:ext cx="1666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0000"/>
                </a:solidFill>
                <a:latin typeface="Kristen ITC" panose="03050502040202030202" pitchFamily="66" charset="0"/>
              </a:rPr>
              <a:t>Mathematik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06ECC30-B80C-CC1B-568E-6E3EDB6C7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131" y="5812054"/>
            <a:ext cx="1666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0000"/>
                </a:solidFill>
                <a:latin typeface="Kristen ITC" panose="03050502040202030202" pitchFamily="66" charset="0"/>
              </a:rPr>
              <a:t>Geschichte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693296E-C571-81F8-10D9-FC3E783B2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394" y="5096059"/>
            <a:ext cx="518955" cy="40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0000"/>
                </a:solidFill>
                <a:latin typeface="Kristen ITC" panose="03050502040202030202" pitchFamily="66" charset="0"/>
              </a:rPr>
              <a:t>x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6594345-5F54-CD26-1E5C-F2FCCDA69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1535" y="5531328"/>
            <a:ext cx="518955" cy="40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0000"/>
                </a:solidFill>
                <a:latin typeface="Kristen ITC" panose="03050502040202030202" pitchFamily="66" charset="0"/>
              </a:rPr>
              <a:t>x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5C59158-7FA5-4F93-DA7C-B30DACB5D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821" y="5941032"/>
            <a:ext cx="518955" cy="40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0000"/>
                </a:solidFill>
                <a:latin typeface="Kristen ITC" panose="03050502040202030202" pitchFamily="66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664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AA9CE-4D5B-4B89-9FBE-C0E36B072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Änderungen in der Kursstufe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DAF5F2-5BF1-4BA9-AF49-61866BF04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445" y="2101450"/>
            <a:ext cx="4245903" cy="42062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/>
              <a:t>Klassenverband		</a:t>
            </a:r>
          </a:p>
          <a:p>
            <a:pPr marL="0" indent="0">
              <a:buNone/>
            </a:pPr>
            <a:r>
              <a:rPr lang="de-DE" dirty="0"/>
              <a:t>Klassenlehrer		</a:t>
            </a:r>
          </a:p>
          <a:p>
            <a:pPr marL="0" indent="0">
              <a:buNone/>
            </a:pPr>
            <a:r>
              <a:rPr lang="de-DE" dirty="0"/>
              <a:t>Haupt-/Nebenfach	</a:t>
            </a:r>
          </a:p>
          <a:p>
            <a:pPr marL="0" indent="0">
              <a:buNone/>
            </a:pPr>
            <a:r>
              <a:rPr lang="de-DE" dirty="0"/>
              <a:t>Klassenstundenplan	</a:t>
            </a:r>
          </a:p>
          <a:p>
            <a:pPr marL="0" indent="0">
              <a:buNone/>
            </a:pPr>
            <a:r>
              <a:rPr lang="de-DE" dirty="0"/>
              <a:t>Note (1-6)				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64ABAF92-D3A2-44C4-AE60-EF4E57F726E7}"/>
              </a:ext>
            </a:extLst>
          </p:cNvPr>
          <p:cNvCxnSpPr>
            <a:cxnSpLocks/>
          </p:cNvCxnSpPr>
          <p:nvPr/>
        </p:nvCxnSpPr>
        <p:spPr>
          <a:xfrm>
            <a:off x="5760551" y="2412278"/>
            <a:ext cx="767706" cy="0"/>
          </a:xfrm>
          <a:prstGeom prst="straightConnector1">
            <a:avLst/>
          </a:prstGeom>
          <a:ln w="1047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58EB6D7D-3127-4C8E-86B8-41E06E76EA9D}"/>
              </a:ext>
            </a:extLst>
          </p:cNvPr>
          <p:cNvCxnSpPr>
            <a:cxnSpLocks/>
          </p:cNvCxnSpPr>
          <p:nvPr/>
        </p:nvCxnSpPr>
        <p:spPr>
          <a:xfrm>
            <a:off x="5760551" y="3103297"/>
            <a:ext cx="767706" cy="0"/>
          </a:xfrm>
          <a:prstGeom prst="straightConnector1">
            <a:avLst/>
          </a:prstGeom>
          <a:ln w="1047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14882E88-DC92-4E2A-8907-E20F094D6A37}"/>
              </a:ext>
            </a:extLst>
          </p:cNvPr>
          <p:cNvCxnSpPr>
            <a:cxnSpLocks/>
          </p:cNvCxnSpPr>
          <p:nvPr/>
        </p:nvCxnSpPr>
        <p:spPr>
          <a:xfrm>
            <a:off x="5760551" y="3869472"/>
            <a:ext cx="767706" cy="0"/>
          </a:xfrm>
          <a:prstGeom prst="straightConnector1">
            <a:avLst/>
          </a:prstGeom>
          <a:ln w="1047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8D2C6234-D5FF-4BFB-9CCD-26FE68D34618}"/>
              </a:ext>
            </a:extLst>
          </p:cNvPr>
          <p:cNvCxnSpPr>
            <a:cxnSpLocks/>
          </p:cNvCxnSpPr>
          <p:nvPr/>
        </p:nvCxnSpPr>
        <p:spPr>
          <a:xfrm>
            <a:off x="5760551" y="4585544"/>
            <a:ext cx="767706" cy="0"/>
          </a:xfrm>
          <a:prstGeom prst="straightConnector1">
            <a:avLst/>
          </a:prstGeom>
          <a:ln w="1047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2EF80000-B755-4DF4-BDEB-7551880EFC43}"/>
              </a:ext>
            </a:extLst>
          </p:cNvPr>
          <p:cNvCxnSpPr>
            <a:cxnSpLocks/>
          </p:cNvCxnSpPr>
          <p:nvPr/>
        </p:nvCxnSpPr>
        <p:spPr>
          <a:xfrm>
            <a:off x="5760551" y="5301614"/>
            <a:ext cx="767706" cy="0"/>
          </a:xfrm>
          <a:prstGeom prst="straightConnector1">
            <a:avLst/>
          </a:prstGeom>
          <a:ln w="1047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641000E0-34C4-43D6-A428-0C536FB42526}"/>
              </a:ext>
            </a:extLst>
          </p:cNvPr>
          <p:cNvSpPr txBox="1">
            <a:spLocks/>
          </p:cNvSpPr>
          <p:nvPr/>
        </p:nvSpPr>
        <p:spPr>
          <a:xfrm>
            <a:off x="7129818" y="2101450"/>
            <a:ext cx="4245903" cy="4206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dirty="0"/>
              <a:t>Kurse	</a:t>
            </a:r>
          </a:p>
          <a:p>
            <a:pPr marL="0" indent="0">
              <a:buFont typeface="Wingdings" pitchFamily="2" charset="2"/>
              <a:buNone/>
            </a:pPr>
            <a:r>
              <a:rPr lang="de-DE" dirty="0"/>
              <a:t>Tutoren		</a:t>
            </a:r>
          </a:p>
          <a:p>
            <a:pPr marL="0" indent="0">
              <a:buFont typeface="Wingdings" pitchFamily="2" charset="2"/>
              <a:buNone/>
            </a:pPr>
            <a:r>
              <a:rPr lang="de-DE" dirty="0"/>
              <a:t>Leistungs-/Basisfach	</a:t>
            </a:r>
          </a:p>
          <a:p>
            <a:pPr marL="0" indent="0">
              <a:buFont typeface="Wingdings" pitchFamily="2" charset="2"/>
              <a:buNone/>
            </a:pPr>
            <a:r>
              <a:rPr lang="de-DE" dirty="0"/>
              <a:t>Schülerstundenplan	</a:t>
            </a:r>
          </a:p>
          <a:p>
            <a:pPr marL="0" indent="0">
              <a:buFont typeface="Wingdings" pitchFamily="2" charset="2"/>
              <a:buNone/>
            </a:pPr>
            <a:r>
              <a:rPr lang="de-DE" dirty="0"/>
              <a:t>Punkte (15-0)		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2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E42AA-DBF8-4562-8451-F2B790DC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Kurswahlbogen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9DC0DD-886C-DC21-EF81-AFE1E916B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12" t="26127" r="32067" b="42544"/>
          <a:stretch/>
        </p:blipFill>
        <p:spPr>
          <a:xfrm>
            <a:off x="1278419" y="2103328"/>
            <a:ext cx="9513997" cy="4565919"/>
          </a:xfrm>
          <a:prstGeom prst="rect">
            <a:avLst/>
          </a:prstGeom>
        </p:spPr>
      </p:pic>
      <p:sp>
        <p:nvSpPr>
          <p:cNvPr id="6" name="Textfeld 17">
            <a:extLst>
              <a:ext uri="{FF2B5EF4-FFF2-40B4-BE49-F238E27FC236}">
                <a16:creationId xmlns:a16="http://schemas.microsoft.com/office/drawing/2014/main" id="{F226A840-3E24-1FF9-1DD6-7BF17BFAC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089" y="3351605"/>
            <a:ext cx="582434" cy="38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L</a:t>
            </a:r>
          </a:p>
        </p:txBody>
      </p:sp>
      <p:sp>
        <p:nvSpPr>
          <p:cNvPr id="7" name="Textfeld 17">
            <a:extLst>
              <a:ext uri="{FF2B5EF4-FFF2-40B4-BE49-F238E27FC236}">
                <a16:creationId xmlns:a16="http://schemas.microsoft.com/office/drawing/2014/main" id="{05D581A1-FF95-0E0D-9867-1C53C8F91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089" y="3098814"/>
            <a:ext cx="582434" cy="38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L</a:t>
            </a:r>
          </a:p>
        </p:txBody>
      </p:sp>
      <p:sp>
        <p:nvSpPr>
          <p:cNvPr id="8" name="Textfeld 17">
            <a:extLst>
              <a:ext uri="{FF2B5EF4-FFF2-40B4-BE49-F238E27FC236}">
                <a16:creationId xmlns:a16="http://schemas.microsoft.com/office/drawing/2014/main" id="{B6136E87-A47C-AC40-2059-00685D31A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089" y="3604396"/>
            <a:ext cx="582434" cy="38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L</a:t>
            </a:r>
          </a:p>
        </p:txBody>
      </p:sp>
      <p:sp>
        <p:nvSpPr>
          <p:cNvPr id="9" name="Textfeld 43">
            <a:extLst>
              <a:ext uri="{FF2B5EF4-FFF2-40B4-BE49-F238E27FC236}">
                <a16:creationId xmlns:a16="http://schemas.microsoft.com/office/drawing/2014/main" id="{518D338A-074A-C7ED-F80E-29C8DFA92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089" y="4386287"/>
            <a:ext cx="582434" cy="38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B</a:t>
            </a:r>
          </a:p>
        </p:txBody>
      </p:sp>
      <p:sp>
        <p:nvSpPr>
          <p:cNvPr id="10" name="Textfeld 43">
            <a:extLst>
              <a:ext uri="{FF2B5EF4-FFF2-40B4-BE49-F238E27FC236}">
                <a16:creationId xmlns:a16="http://schemas.microsoft.com/office/drawing/2014/main" id="{214B12B4-14F4-539B-1896-0D271CF91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089" y="4908435"/>
            <a:ext cx="582434" cy="38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B</a:t>
            </a:r>
          </a:p>
        </p:txBody>
      </p:sp>
      <p:sp>
        <p:nvSpPr>
          <p:cNvPr id="11" name="Textfeld 43">
            <a:extLst>
              <a:ext uri="{FF2B5EF4-FFF2-40B4-BE49-F238E27FC236}">
                <a16:creationId xmlns:a16="http://schemas.microsoft.com/office/drawing/2014/main" id="{37805EC5-0844-DFC2-B839-ABC21B4D6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089" y="5202924"/>
            <a:ext cx="582434" cy="38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B</a:t>
            </a:r>
          </a:p>
        </p:txBody>
      </p:sp>
      <p:sp>
        <p:nvSpPr>
          <p:cNvPr id="12" name="Textfeld 43">
            <a:extLst>
              <a:ext uri="{FF2B5EF4-FFF2-40B4-BE49-F238E27FC236}">
                <a16:creationId xmlns:a16="http://schemas.microsoft.com/office/drawing/2014/main" id="{8BAE6085-82A3-3712-7F25-5696EA058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089" y="5446617"/>
            <a:ext cx="582434" cy="38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B</a:t>
            </a:r>
          </a:p>
        </p:txBody>
      </p:sp>
      <p:sp>
        <p:nvSpPr>
          <p:cNvPr id="13" name="Textfeld 43">
            <a:extLst>
              <a:ext uri="{FF2B5EF4-FFF2-40B4-BE49-F238E27FC236}">
                <a16:creationId xmlns:a16="http://schemas.microsoft.com/office/drawing/2014/main" id="{45A316DB-7DB3-303A-9277-89DBE9EDC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089" y="6239714"/>
            <a:ext cx="582434" cy="38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B</a:t>
            </a:r>
          </a:p>
        </p:txBody>
      </p:sp>
      <p:sp>
        <p:nvSpPr>
          <p:cNvPr id="14" name="Textfeld 20">
            <a:extLst>
              <a:ext uri="{FF2B5EF4-FFF2-40B4-BE49-F238E27FC236}">
                <a16:creationId xmlns:a16="http://schemas.microsoft.com/office/drawing/2014/main" id="{10F36437-5FDC-8B87-919A-CBA2A6F68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590" y="3088625"/>
            <a:ext cx="582434" cy="42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0000"/>
                </a:solidFill>
                <a:latin typeface="Kristen ITC" panose="03050502040202030202" pitchFamily="66" charset="0"/>
              </a:rPr>
              <a:t>s</a:t>
            </a:r>
          </a:p>
        </p:txBody>
      </p:sp>
      <p:sp>
        <p:nvSpPr>
          <p:cNvPr id="15" name="Textfeld 20">
            <a:extLst>
              <a:ext uri="{FF2B5EF4-FFF2-40B4-BE49-F238E27FC236}">
                <a16:creationId xmlns:a16="http://schemas.microsoft.com/office/drawing/2014/main" id="{30CF65E6-C27B-149B-BF06-64BEB8950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590" y="3334293"/>
            <a:ext cx="582434" cy="42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0000"/>
                </a:solidFill>
                <a:latin typeface="Kristen ITC" panose="03050502040202030202" pitchFamily="66" charset="0"/>
              </a:rPr>
              <a:t>s</a:t>
            </a:r>
          </a:p>
        </p:txBody>
      </p:sp>
      <p:sp>
        <p:nvSpPr>
          <p:cNvPr id="16" name="Textfeld 20">
            <a:extLst>
              <a:ext uri="{FF2B5EF4-FFF2-40B4-BE49-F238E27FC236}">
                <a16:creationId xmlns:a16="http://schemas.microsoft.com/office/drawing/2014/main" id="{0F1F06B2-0034-7B7B-D676-75F521379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590" y="3579961"/>
            <a:ext cx="582434" cy="42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0000"/>
                </a:solidFill>
                <a:latin typeface="Kristen ITC" panose="03050502040202030202" pitchFamily="66" charset="0"/>
              </a:rPr>
              <a:t>s</a:t>
            </a:r>
          </a:p>
        </p:txBody>
      </p:sp>
      <p:sp>
        <p:nvSpPr>
          <p:cNvPr id="17" name="Textfeld 23">
            <a:extLst>
              <a:ext uri="{FF2B5EF4-FFF2-40B4-BE49-F238E27FC236}">
                <a16:creationId xmlns:a16="http://schemas.microsoft.com/office/drawing/2014/main" id="{AAEA9D5F-50E1-12E6-9D00-A306F92BF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491" y="4879429"/>
            <a:ext cx="582434" cy="42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0000"/>
                </a:solidFill>
                <a:latin typeface="Kristen ITC" panose="03050502040202030202" pitchFamily="66" charset="0"/>
              </a:rPr>
              <a:t>m</a:t>
            </a:r>
          </a:p>
        </p:txBody>
      </p:sp>
      <p:sp>
        <p:nvSpPr>
          <p:cNvPr id="18" name="Ellipse 24">
            <a:extLst>
              <a:ext uri="{FF2B5EF4-FFF2-40B4-BE49-F238E27FC236}">
                <a16:creationId xmlns:a16="http://schemas.microsoft.com/office/drawing/2014/main" id="{DC84E1A3-F538-0FFD-6866-AC404D7C9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860" y="3083158"/>
            <a:ext cx="266473" cy="317068"/>
          </a:xfrm>
          <a:prstGeom prst="ellipse">
            <a:avLst/>
          </a:prstGeom>
          <a:noFill/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" name="Ellipse 24">
            <a:extLst>
              <a:ext uri="{FF2B5EF4-FFF2-40B4-BE49-F238E27FC236}">
                <a16:creationId xmlns:a16="http://schemas.microsoft.com/office/drawing/2014/main" id="{D688C94D-5C61-8DA3-36B0-BC59B8D28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859" y="3334293"/>
            <a:ext cx="266473" cy="317068"/>
          </a:xfrm>
          <a:prstGeom prst="ellipse">
            <a:avLst/>
          </a:prstGeom>
          <a:noFill/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Ellipse 24">
            <a:extLst>
              <a:ext uri="{FF2B5EF4-FFF2-40B4-BE49-F238E27FC236}">
                <a16:creationId xmlns:a16="http://schemas.microsoft.com/office/drawing/2014/main" id="{84F0D3B0-5D60-C62E-9574-75C212A59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861" y="4944879"/>
            <a:ext cx="266473" cy="317068"/>
          </a:xfrm>
          <a:prstGeom prst="ellipse">
            <a:avLst/>
          </a:prstGeom>
          <a:noFill/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Ellipse 24">
            <a:extLst>
              <a:ext uri="{FF2B5EF4-FFF2-40B4-BE49-F238E27FC236}">
                <a16:creationId xmlns:a16="http://schemas.microsoft.com/office/drawing/2014/main" id="{788E2C2F-5C82-9C3D-2403-566670C79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858" y="3619538"/>
            <a:ext cx="266473" cy="317068"/>
          </a:xfrm>
          <a:prstGeom prst="ellipse">
            <a:avLst/>
          </a:prstGeom>
          <a:noFill/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Ellipse 24">
            <a:extLst>
              <a:ext uri="{FF2B5EF4-FFF2-40B4-BE49-F238E27FC236}">
                <a16:creationId xmlns:a16="http://schemas.microsoft.com/office/drawing/2014/main" id="{15C0479F-80F7-C70F-53CF-B0A213564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861" y="5202924"/>
            <a:ext cx="266473" cy="317068"/>
          </a:xfrm>
          <a:prstGeom prst="ellipse">
            <a:avLst/>
          </a:prstGeom>
          <a:noFill/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Ellipse 24">
            <a:extLst>
              <a:ext uri="{FF2B5EF4-FFF2-40B4-BE49-F238E27FC236}">
                <a16:creationId xmlns:a16="http://schemas.microsoft.com/office/drawing/2014/main" id="{6CFB80D6-ADC1-312E-61BD-9DCE1C045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861" y="5483061"/>
            <a:ext cx="266473" cy="317068"/>
          </a:xfrm>
          <a:prstGeom prst="ellipse">
            <a:avLst/>
          </a:prstGeom>
          <a:noFill/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Ellipse 24">
            <a:extLst>
              <a:ext uri="{FF2B5EF4-FFF2-40B4-BE49-F238E27FC236}">
                <a16:creationId xmlns:a16="http://schemas.microsoft.com/office/drawing/2014/main" id="{642E6D10-4D30-ECF0-EAFD-887F89D50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860" y="6239714"/>
            <a:ext cx="266473" cy="317068"/>
          </a:xfrm>
          <a:prstGeom prst="ellipse">
            <a:avLst/>
          </a:prstGeom>
          <a:noFill/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Textfeld 28">
            <a:extLst>
              <a:ext uri="{FF2B5EF4-FFF2-40B4-BE49-F238E27FC236}">
                <a16:creationId xmlns:a16="http://schemas.microsoft.com/office/drawing/2014/main" id="{6EE456AB-5684-FDC4-443D-B4DE5FEEC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6914" y="3047624"/>
            <a:ext cx="582434" cy="38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5</a:t>
            </a:r>
          </a:p>
        </p:txBody>
      </p:sp>
      <p:sp>
        <p:nvSpPr>
          <p:cNvPr id="28" name="Textfeld 28">
            <a:extLst>
              <a:ext uri="{FF2B5EF4-FFF2-40B4-BE49-F238E27FC236}">
                <a16:creationId xmlns:a16="http://schemas.microsoft.com/office/drawing/2014/main" id="{549D5A22-D09A-7F94-C398-8BA6F71B2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256" y="3070430"/>
            <a:ext cx="582434" cy="38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5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E435B21-428B-AF1F-00F3-76B563083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215" y="3070429"/>
            <a:ext cx="582434" cy="38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5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C413BF1-259F-0116-AA00-AC853E6DC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1082" y="3070429"/>
            <a:ext cx="582434" cy="38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5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0C2D2EB-FC7C-7E17-04CF-5BB75866F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5936" y="3083216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4</a:t>
            </a:r>
          </a:p>
        </p:txBody>
      </p:sp>
      <p:sp>
        <p:nvSpPr>
          <p:cNvPr id="32" name="Textfeld 28">
            <a:extLst>
              <a:ext uri="{FF2B5EF4-FFF2-40B4-BE49-F238E27FC236}">
                <a16:creationId xmlns:a16="http://schemas.microsoft.com/office/drawing/2014/main" id="{09F43EE3-3130-C768-E4BB-91DBB3CB5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612" y="3368915"/>
            <a:ext cx="582434" cy="38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5</a:t>
            </a:r>
          </a:p>
        </p:txBody>
      </p:sp>
      <p:sp>
        <p:nvSpPr>
          <p:cNvPr id="33" name="Textfeld 28">
            <a:extLst>
              <a:ext uri="{FF2B5EF4-FFF2-40B4-BE49-F238E27FC236}">
                <a16:creationId xmlns:a16="http://schemas.microsoft.com/office/drawing/2014/main" id="{4D1E1965-84D5-67D0-D316-92430DFFE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6922" y="3351605"/>
            <a:ext cx="582434" cy="38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5</a:t>
            </a:r>
          </a:p>
        </p:txBody>
      </p:sp>
      <p:sp>
        <p:nvSpPr>
          <p:cNvPr id="34" name="Textfeld 28">
            <a:extLst>
              <a:ext uri="{FF2B5EF4-FFF2-40B4-BE49-F238E27FC236}">
                <a16:creationId xmlns:a16="http://schemas.microsoft.com/office/drawing/2014/main" id="{2D719FE5-2920-1E20-28D8-3E6249536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8304" y="3356535"/>
            <a:ext cx="582434" cy="38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5</a:t>
            </a:r>
          </a:p>
        </p:txBody>
      </p:sp>
      <p:sp>
        <p:nvSpPr>
          <p:cNvPr id="35" name="Textfeld 28">
            <a:extLst>
              <a:ext uri="{FF2B5EF4-FFF2-40B4-BE49-F238E27FC236}">
                <a16:creationId xmlns:a16="http://schemas.microsoft.com/office/drawing/2014/main" id="{A2107200-166B-ABF9-AF7C-5238AC2F6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4171" y="3351605"/>
            <a:ext cx="582434" cy="38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5</a:t>
            </a:r>
          </a:p>
        </p:txBody>
      </p:sp>
      <p:sp>
        <p:nvSpPr>
          <p:cNvPr id="36" name="Textfeld 28">
            <a:extLst>
              <a:ext uri="{FF2B5EF4-FFF2-40B4-BE49-F238E27FC236}">
                <a16:creationId xmlns:a16="http://schemas.microsoft.com/office/drawing/2014/main" id="{DF83229B-F3D8-2730-6653-B60C20103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920" y="3365456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4</a:t>
            </a:r>
          </a:p>
        </p:txBody>
      </p:sp>
      <p:sp>
        <p:nvSpPr>
          <p:cNvPr id="37" name="Textfeld 28">
            <a:extLst>
              <a:ext uri="{FF2B5EF4-FFF2-40B4-BE49-F238E27FC236}">
                <a16:creationId xmlns:a16="http://schemas.microsoft.com/office/drawing/2014/main" id="{5975D8D9-212F-5DE2-FD95-54A3E6396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8310" y="3614583"/>
            <a:ext cx="582434" cy="38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5</a:t>
            </a:r>
          </a:p>
        </p:txBody>
      </p:sp>
      <p:sp>
        <p:nvSpPr>
          <p:cNvPr id="38" name="Textfeld 28">
            <a:extLst>
              <a:ext uri="{FF2B5EF4-FFF2-40B4-BE49-F238E27FC236}">
                <a16:creationId xmlns:a16="http://schemas.microsoft.com/office/drawing/2014/main" id="{891DC454-D0EF-74A9-ADC5-E1421A675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899" y="3614930"/>
            <a:ext cx="582434" cy="38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5</a:t>
            </a:r>
          </a:p>
        </p:txBody>
      </p:sp>
      <p:sp>
        <p:nvSpPr>
          <p:cNvPr id="39" name="Textfeld 28">
            <a:extLst>
              <a:ext uri="{FF2B5EF4-FFF2-40B4-BE49-F238E27FC236}">
                <a16:creationId xmlns:a16="http://schemas.microsoft.com/office/drawing/2014/main" id="{776114E8-0853-670F-7BF5-9ACB85513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6648" y="3604396"/>
            <a:ext cx="582434" cy="38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5</a:t>
            </a:r>
          </a:p>
        </p:txBody>
      </p:sp>
      <p:sp>
        <p:nvSpPr>
          <p:cNvPr id="40" name="Textfeld 28">
            <a:extLst>
              <a:ext uri="{FF2B5EF4-FFF2-40B4-BE49-F238E27FC236}">
                <a16:creationId xmlns:a16="http://schemas.microsoft.com/office/drawing/2014/main" id="{F40B1581-02FB-AC97-D8AB-B62472D0E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6402" y="3604396"/>
            <a:ext cx="582434" cy="38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5</a:t>
            </a:r>
          </a:p>
        </p:txBody>
      </p:sp>
      <p:sp>
        <p:nvSpPr>
          <p:cNvPr id="41" name="Textfeld 28">
            <a:extLst>
              <a:ext uri="{FF2B5EF4-FFF2-40B4-BE49-F238E27FC236}">
                <a16:creationId xmlns:a16="http://schemas.microsoft.com/office/drawing/2014/main" id="{7040A7E7-093E-A561-C213-E5BD6141F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2912" y="3623397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4</a:t>
            </a:r>
          </a:p>
        </p:txBody>
      </p:sp>
      <p:sp>
        <p:nvSpPr>
          <p:cNvPr id="42" name="Ellipse 24">
            <a:extLst>
              <a:ext uri="{FF2B5EF4-FFF2-40B4-BE49-F238E27FC236}">
                <a16:creationId xmlns:a16="http://schemas.microsoft.com/office/drawing/2014/main" id="{C8023430-2C5C-FCD7-AFD0-162C387C6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860" y="4424867"/>
            <a:ext cx="266473" cy="317068"/>
          </a:xfrm>
          <a:prstGeom prst="ellipse">
            <a:avLst/>
          </a:prstGeom>
          <a:noFill/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Textfeld 28">
            <a:extLst>
              <a:ext uri="{FF2B5EF4-FFF2-40B4-BE49-F238E27FC236}">
                <a16:creationId xmlns:a16="http://schemas.microsoft.com/office/drawing/2014/main" id="{2322B8C9-A734-CC3D-5099-09B965246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8310" y="4415831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44" name="Textfeld 28">
            <a:extLst>
              <a:ext uri="{FF2B5EF4-FFF2-40B4-BE49-F238E27FC236}">
                <a16:creationId xmlns:a16="http://schemas.microsoft.com/office/drawing/2014/main" id="{5251BF7C-A46A-BE72-9070-D65191F97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2390" y="4407250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45" name="Textfeld 28">
            <a:extLst>
              <a:ext uri="{FF2B5EF4-FFF2-40B4-BE49-F238E27FC236}">
                <a16:creationId xmlns:a16="http://schemas.microsoft.com/office/drawing/2014/main" id="{29B58D63-5D88-E4AC-9E12-C5B3890CE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8903" y="4389509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46" name="Textfeld 28">
            <a:extLst>
              <a:ext uri="{FF2B5EF4-FFF2-40B4-BE49-F238E27FC236}">
                <a16:creationId xmlns:a16="http://schemas.microsoft.com/office/drawing/2014/main" id="{C96A3A63-05D8-3893-1CB9-6E909745A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4171" y="4406287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47" name="Textfeld 28">
            <a:extLst>
              <a:ext uri="{FF2B5EF4-FFF2-40B4-BE49-F238E27FC236}">
                <a16:creationId xmlns:a16="http://schemas.microsoft.com/office/drawing/2014/main" id="{345F99C6-2D1F-563C-C04E-8C35962CB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1399" y="4414124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4</a:t>
            </a:r>
          </a:p>
        </p:txBody>
      </p:sp>
      <p:sp>
        <p:nvSpPr>
          <p:cNvPr id="48" name="Textfeld 28">
            <a:extLst>
              <a:ext uri="{FF2B5EF4-FFF2-40B4-BE49-F238E27FC236}">
                <a16:creationId xmlns:a16="http://schemas.microsoft.com/office/drawing/2014/main" id="{F09E5394-CFE0-10CC-1EF3-EB216D1E5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804" y="4927262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49" name="Textfeld 28">
            <a:extLst>
              <a:ext uri="{FF2B5EF4-FFF2-40B4-BE49-F238E27FC236}">
                <a16:creationId xmlns:a16="http://schemas.microsoft.com/office/drawing/2014/main" id="{4800667F-8480-DA4B-D664-DE3A8E089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6922" y="4951750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50" name="Textfeld 28">
            <a:extLst>
              <a:ext uri="{FF2B5EF4-FFF2-40B4-BE49-F238E27FC236}">
                <a16:creationId xmlns:a16="http://schemas.microsoft.com/office/drawing/2014/main" id="{5F5F7648-803D-2FC8-F935-AE83ACA86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971" y="4917249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51" name="Textfeld 28">
            <a:extLst>
              <a:ext uri="{FF2B5EF4-FFF2-40B4-BE49-F238E27FC236}">
                <a16:creationId xmlns:a16="http://schemas.microsoft.com/office/drawing/2014/main" id="{3C12B508-F446-4CC3-335F-DDA308D51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1082" y="4927262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52" name="Textfeld 28">
            <a:extLst>
              <a:ext uri="{FF2B5EF4-FFF2-40B4-BE49-F238E27FC236}">
                <a16:creationId xmlns:a16="http://schemas.microsoft.com/office/drawing/2014/main" id="{DE0F0E67-F0EE-A3BC-D249-EC852B7C3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2912" y="4917249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4</a:t>
            </a:r>
          </a:p>
        </p:txBody>
      </p:sp>
      <p:sp>
        <p:nvSpPr>
          <p:cNvPr id="53" name="Textfeld 28">
            <a:extLst>
              <a:ext uri="{FF2B5EF4-FFF2-40B4-BE49-F238E27FC236}">
                <a16:creationId xmlns:a16="http://schemas.microsoft.com/office/drawing/2014/main" id="{C7591433-2EA7-ADD8-1D4C-F8951C076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804" y="5196780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54" name="Textfeld 28">
            <a:extLst>
              <a:ext uri="{FF2B5EF4-FFF2-40B4-BE49-F238E27FC236}">
                <a16:creationId xmlns:a16="http://schemas.microsoft.com/office/drawing/2014/main" id="{81A91CEF-8EA6-43D6-0C9C-FEB377D3E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6922" y="5228625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55" name="Textfeld 28">
            <a:extLst>
              <a:ext uri="{FF2B5EF4-FFF2-40B4-BE49-F238E27FC236}">
                <a16:creationId xmlns:a16="http://schemas.microsoft.com/office/drawing/2014/main" id="{4F053BEA-8652-4ACD-5C53-7A6373C3F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2912" y="5214858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56" name="Textfeld 28">
            <a:extLst>
              <a:ext uri="{FF2B5EF4-FFF2-40B4-BE49-F238E27FC236}">
                <a16:creationId xmlns:a16="http://schemas.microsoft.com/office/drawing/2014/main" id="{476CBA8C-00EC-3A9A-E900-4025E36BE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5818" y="5461575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57" name="Textfeld 28">
            <a:extLst>
              <a:ext uri="{FF2B5EF4-FFF2-40B4-BE49-F238E27FC236}">
                <a16:creationId xmlns:a16="http://schemas.microsoft.com/office/drawing/2014/main" id="{27C1594E-FB8F-7C3C-6803-625C2D321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4171" y="5475014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58" name="Textfeld 28">
            <a:extLst>
              <a:ext uri="{FF2B5EF4-FFF2-40B4-BE49-F238E27FC236}">
                <a16:creationId xmlns:a16="http://schemas.microsoft.com/office/drawing/2014/main" id="{E617E4EA-D1FA-909C-C751-C17027CA1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2912" y="5483061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59" name="Textfeld 28">
            <a:extLst>
              <a:ext uri="{FF2B5EF4-FFF2-40B4-BE49-F238E27FC236}">
                <a16:creationId xmlns:a16="http://schemas.microsoft.com/office/drawing/2014/main" id="{0FC733F7-2F99-50B2-0A76-C575A0954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517" y="6228971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60" name="Textfeld 28">
            <a:extLst>
              <a:ext uri="{FF2B5EF4-FFF2-40B4-BE49-F238E27FC236}">
                <a16:creationId xmlns:a16="http://schemas.microsoft.com/office/drawing/2014/main" id="{FEA5F093-7D32-3AD5-F284-6729198E7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7839" y="6260340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61" name="Textfeld 28">
            <a:extLst>
              <a:ext uri="{FF2B5EF4-FFF2-40B4-BE49-F238E27FC236}">
                <a16:creationId xmlns:a16="http://schemas.microsoft.com/office/drawing/2014/main" id="{578605A3-B693-87CA-B6BD-F62DECF0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283" y="6260340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62" name="Textfeld 28">
            <a:extLst>
              <a:ext uri="{FF2B5EF4-FFF2-40B4-BE49-F238E27FC236}">
                <a16:creationId xmlns:a16="http://schemas.microsoft.com/office/drawing/2014/main" id="{A5246D06-AA4F-F916-3C6B-CB322B3DE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27" y="6228971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63" name="Textfeld 28">
            <a:extLst>
              <a:ext uri="{FF2B5EF4-FFF2-40B4-BE49-F238E27FC236}">
                <a16:creationId xmlns:a16="http://schemas.microsoft.com/office/drawing/2014/main" id="{F71CDB7D-250A-169F-0C1F-ED7C1B44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2912" y="6244054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3246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A90C0-875A-4C90-BC39-3C2C6FFFE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Kurswahlbogen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6BEA38-AE79-5E7A-BEFE-15D76608E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48" t="56404" r="29266" b="6421"/>
          <a:stretch/>
        </p:blipFill>
        <p:spPr>
          <a:xfrm>
            <a:off x="1202919" y="1971413"/>
            <a:ext cx="9624204" cy="4748167"/>
          </a:xfrm>
          <a:prstGeom prst="rect">
            <a:avLst/>
          </a:prstGeom>
        </p:spPr>
      </p:pic>
      <p:sp>
        <p:nvSpPr>
          <p:cNvPr id="6" name="Ellipse 24">
            <a:extLst>
              <a:ext uri="{FF2B5EF4-FFF2-40B4-BE49-F238E27FC236}">
                <a16:creationId xmlns:a16="http://schemas.microsoft.com/office/drawing/2014/main" id="{1AB59BF3-B113-5D40-FD2B-39EA111EB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3807" y="1971413"/>
            <a:ext cx="266473" cy="317068"/>
          </a:xfrm>
          <a:prstGeom prst="ellipse">
            <a:avLst/>
          </a:prstGeom>
          <a:noFill/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feld 23">
            <a:extLst>
              <a:ext uri="{FF2B5EF4-FFF2-40B4-BE49-F238E27FC236}">
                <a16:creationId xmlns:a16="http://schemas.microsoft.com/office/drawing/2014/main" id="{6B105F4D-8F42-DA83-8B81-1A2D125C1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047" y="1917658"/>
            <a:ext cx="582434" cy="42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0000"/>
                </a:solidFill>
                <a:latin typeface="Kristen ITC" panose="03050502040202030202" pitchFamily="66" charset="0"/>
              </a:rPr>
              <a:t>m</a:t>
            </a:r>
          </a:p>
        </p:txBody>
      </p:sp>
      <p:sp>
        <p:nvSpPr>
          <p:cNvPr id="8" name="Textfeld 6">
            <a:extLst>
              <a:ext uri="{FF2B5EF4-FFF2-40B4-BE49-F238E27FC236}">
                <a16:creationId xmlns:a16="http://schemas.microsoft.com/office/drawing/2014/main" id="{AA1A0D0B-7CEE-A626-0BEF-084560E6C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425" y="1971413"/>
            <a:ext cx="564829" cy="37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B</a:t>
            </a:r>
          </a:p>
        </p:txBody>
      </p:sp>
      <p:sp>
        <p:nvSpPr>
          <p:cNvPr id="9" name="Textfeld 6">
            <a:extLst>
              <a:ext uri="{FF2B5EF4-FFF2-40B4-BE49-F238E27FC236}">
                <a16:creationId xmlns:a16="http://schemas.microsoft.com/office/drawing/2014/main" id="{1F392A1C-D51E-B01C-A0D3-BD509844E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425" y="2212333"/>
            <a:ext cx="564829" cy="37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B</a:t>
            </a:r>
          </a:p>
        </p:txBody>
      </p:sp>
      <p:sp>
        <p:nvSpPr>
          <p:cNvPr id="10" name="Textfeld 6">
            <a:extLst>
              <a:ext uri="{FF2B5EF4-FFF2-40B4-BE49-F238E27FC236}">
                <a16:creationId xmlns:a16="http://schemas.microsoft.com/office/drawing/2014/main" id="{2AEAF243-8177-5A5C-A1DF-8CAB15DFE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424" y="2900230"/>
            <a:ext cx="564829" cy="37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B</a:t>
            </a:r>
          </a:p>
        </p:txBody>
      </p:sp>
      <p:sp>
        <p:nvSpPr>
          <p:cNvPr id="11" name="Textfeld 28">
            <a:extLst>
              <a:ext uri="{FF2B5EF4-FFF2-40B4-BE49-F238E27FC236}">
                <a16:creationId xmlns:a16="http://schemas.microsoft.com/office/drawing/2014/main" id="{D535C2D6-A4D5-232A-C28F-2F1E550D8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245" y="1964510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3</a:t>
            </a:r>
          </a:p>
        </p:txBody>
      </p:sp>
      <p:sp>
        <p:nvSpPr>
          <p:cNvPr id="12" name="Textfeld 28">
            <a:extLst>
              <a:ext uri="{FF2B5EF4-FFF2-40B4-BE49-F238E27FC236}">
                <a16:creationId xmlns:a16="http://schemas.microsoft.com/office/drawing/2014/main" id="{8E5F4B04-C532-AA72-70CE-73540E5A1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118" y="1971413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3</a:t>
            </a:r>
          </a:p>
        </p:txBody>
      </p:sp>
      <p:sp>
        <p:nvSpPr>
          <p:cNvPr id="13" name="Textfeld 28">
            <a:extLst>
              <a:ext uri="{FF2B5EF4-FFF2-40B4-BE49-F238E27FC236}">
                <a16:creationId xmlns:a16="http://schemas.microsoft.com/office/drawing/2014/main" id="{44C1AE9B-DE5E-D952-B5E8-753A3B3C0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6948" y="1949927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3</a:t>
            </a:r>
          </a:p>
        </p:txBody>
      </p:sp>
      <p:sp>
        <p:nvSpPr>
          <p:cNvPr id="14" name="Textfeld 28">
            <a:extLst>
              <a:ext uri="{FF2B5EF4-FFF2-40B4-BE49-F238E27FC236}">
                <a16:creationId xmlns:a16="http://schemas.microsoft.com/office/drawing/2014/main" id="{3A0516AB-CFE3-4C09-A00C-0243A8EA9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7778" y="1964510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3</a:t>
            </a:r>
          </a:p>
        </p:txBody>
      </p:sp>
      <p:sp>
        <p:nvSpPr>
          <p:cNvPr id="15" name="Textfeld 28">
            <a:extLst>
              <a:ext uri="{FF2B5EF4-FFF2-40B4-BE49-F238E27FC236}">
                <a16:creationId xmlns:a16="http://schemas.microsoft.com/office/drawing/2014/main" id="{FF492FD6-9E4B-7C0B-55BD-669300BA3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5201" y="1971413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4</a:t>
            </a:r>
          </a:p>
        </p:txBody>
      </p:sp>
      <p:sp>
        <p:nvSpPr>
          <p:cNvPr id="16" name="Textfeld 28">
            <a:extLst>
              <a:ext uri="{FF2B5EF4-FFF2-40B4-BE49-F238E27FC236}">
                <a16:creationId xmlns:a16="http://schemas.microsoft.com/office/drawing/2014/main" id="{D634E7B3-9F36-B334-F09A-472555196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772" y="2187542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3</a:t>
            </a:r>
          </a:p>
        </p:txBody>
      </p:sp>
      <p:sp>
        <p:nvSpPr>
          <p:cNvPr id="17" name="Textfeld 28">
            <a:extLst>
              <a:ext uri="{FF2B5EF4-FFF2-40B4-BE49-F238E27FC236}">
                <a16:creationId xmlns:a16="http://schemas.microsoft.com/office/drawing/2014/main" id="{9C3C688E-7412-ECE8-2615-705317D6A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978" y="2212333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3</a:t>
            </a:r>
          </a:p>
        </p:txBody>
      </p:sp>
      <p:sp>
        <p:nvSpPr>
          <p:cNvPr id="18" name="Textfeld 28">
            <a:extLst>
              <a:ext uri="{FF2B5EF4-FFF2-40B4-BE49-F238E27FC236}">
                <a16:creationId xmlns:a16="http://schemas.microsoft.com/office/drawing/2014/main" id="{73A5F721-32EE-53B8-DB78-FFB69169D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2548" y="2201583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3</a:t>
            </a:r>
          </a:p>
        </p:txBody>
      </p:sp>
      <p:sp>
        <p:nvSpPr>
          <p:cNvPr id="19" name="Textfeld 28">
            <a:extLst>
              <a:ext uri="{FF2B5EF4-FFF2-40B4-BE49-F238E27FC236}">
                <a16:creationId xmlns:a16="http://schemas.microsoft.com/office/drawing/2014/main" id="{F40212CA-D76F-9219-7F7B-694ECA945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1046" y="2196861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3</a:t>
            </a:r>
          </a:p>
        </p:txBody>
      </p:sp>
      <p:sp>
        <p:nvSpPr>
          <p:cNvPr id="20" name="Textfeld 28">
            <a:extLst>
              <a:ext uri="{FF2B5EF4-FFF2-40B4-BE49-F238E27FC236}">
                <a16:creationId xmlns:a16="http://schemas.microsoft.com/office/drawing/2014/main" id="{ADB39E6F-7C47-3A1F-FA6C-15ECA5B8F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7888" y="2196861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4</a:t>
            </a:r>
          </a:p>
        </p:txBody>
      </p:sp>
      <p:sp>
        <p:nvSpPr>
          <p:cNvPr id="21" name="Textfeld 28">
            <a:extLst>
              <a:ext uri="{FF2B5EF4-FFF2-40B4-BE49-F238E27FC236}">
                <a16:creationId xmlns:a16="http://schemas.microsoft.com/office/drawing/2014/main" id="{44A68CBE-3928-4686-4E90-407CCCC3A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772" y="2899175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22" name="Textfeld 28">
            <a:extLst>
              <a:ext uri="{FF2B5EF4-FFF2-40B4-BE49-F238E27FC236}">
                <a16:creationId xmlns:a16="http://schemas.microsoft.com/office/drawing/2014/main" id="{A8F3EEB2-3899-2681-9BFB-556EF8E82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118" y="2886994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23" name="Textfeld 28">
            <a:extLst>
              <a:ext uri="{FF2B5EF4-FFF2-40B4-BE49-F238E27FC236}">
                <a16:creationId xmlns:a16="http://schemas.microsoft.com/office/drawing/2014/main" id="{72EEB9D9-DA2D-D8B3-4973-F688B44DA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513" y="2899175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24" name="Textfeld 28">
            <a:extLst>
              <a:ext uri="{FF2B5EF4-FFF2-40B4-BE49-F238E27FC236}">
                <a16:creationId xmlns:a16="http://schemas.microsoft.com/office/drawing/2014/main" id="{E38E915E-8C26-6921-ABC3-62B378E9D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4476" y="2899175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25" name="Textfeld 28">
            <a:extLst>
              <a:ext uri="{FF2B5EF4-FFF2-40B4-BE49-F238E27FC236}">
                <a16:creationId xmlns:a16="http://schemas.microsoft.com/office/drawing/2014/main" id="{7834CF2D-A215-3E5C-43AF-DDD191905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5201" y="2883578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4</a:t>
            </a:r>
          </a:p>
        </p:txBody>
      </p:sp>
      <p:sp>
        <p:nvSpPr>
          <p:cNvPr id="26" name="Textfeld 28">
            <a:extLst>
              <a:ext uri="{FF2B5EF4-FFF2-40B4-BE49-F238E27FC236}">
                <a16:creationId xmlns:a16="http://schemas.microsoft.com/office/drawing/2014/main" id="{4E97F399-96E2-29BA-4047-740EECE41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541" y="3105283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3</a:t>
            </a:r>
          </a:p>
        </p:txBody>
      </p:sp>
      <p:sp>
        <p:nvSpPr>
          <p:cNvPr id="27" name="Textfeld 28">
            <a:extLst>
              <a:ext uri="{FF2B5EF4-FFF2-40B4-BE49-F238E27FC236}">
                <a16:creationId xmlns:a16="http://schemas.microsoft.com/office/drawing/2014/main" id="{50BFC16C-C026-0C1D-2BDD-4B9CF41F9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4539" y="3122207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3</a:t>
            </a:r>
          </a:p>
        </p:txBody>
      </p:sp>
      <p:sp>
        <p:nvSpPr>
          <p:cNvPr id="28" name="Textfeld 28">
            <a:extLst>
              <a:ext uri="{FF2B5EF4-FFF2-40B4-BE49-F238E27FC236}">
                <a16:creationId xmlns:a16="http://schemas.microsoft.com/office/drawing/2014/main" id="{6E679888-E557-8B5A-6083-423EBA4A3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118" y="3143693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CF8BE03-C6FF-673C-C47A-8E5589B53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5201" y="3143693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79A0909-2633-3959-8E34-BF74FB761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5201" y="4332967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44</a:t>
            </a:r>
          </a:p>
        </p:txBody>
      </p:sp>
      <p:sp>
        <p:nvSpPr>
          <p:cNvPr id="31" name="Ellipse 24">
            <a:extLst>
              <a:ext uri="{FF2B5EF4-FFF2-40B4-BE49-F238E27FC236}">
                <a16:creationId xmlns:a16="http://schemas.microsoft.com/office/drawing/2014/main" id="{6C3599AE-292B-6884-BCAF-11F5CFF5B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3807" y="2198285"/>
            <a:ext cx="266473" cy="317068"/>
          </a:xfrm>
          <a:prstGeom prst="ellipse">
            <a:avLst/>
          </a:prstGeom>
          <a:noFill/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2" name="Ellipse 24">
            <a:extLst>
              <a:ext uri="{FF2B5EF4-FFF2-40B4-BE49-F238E27FC236}">
                <a16:creationId xmlns:a16="http://schemas.microsoft.com/office/drawing/2014/main" id="{4303228F-E1F0-B88A-57EB-A51F309A4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27" y="2911086"/>
            <a:ext cx="266473" cy="317068"/>
          </a:xfrm>
          <a:prstGeom prst="ellipse">
            <a:avLst/>
          </a:prstGeom>
          <a:noFill/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3" name="Ellipse 24">
            <a:extLst>
              <a:ext uri="{FF2B5EF4-FFF2-40B4-BE49-F238E27FC236}">
                <a16:creationId xmlns:a16="http://schemas.microsoft.com/office/drawing/2014/main" id="{403B9238-10D2-5038-BB09-4BA2E612C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531" y="3126769"/>
            <a:ext cx="266473" cy="317068"/>
          </a:xfrm>
          <a:prstGeom prst="ellipse">
            <a:avLst/>
          </a:prstGeom>
          <a:noFill/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4" name="Ellipse 24">
            <a:extLst>
              <a:ext uri="{FF2B5EF4-FFF2-40B4-BE49-F238E27FC236}">
                <a16:creationId xmlns:a16="http://schemas.microsoft.com/office/drawing/2014/main" id="{1C2D6585-2AAA-C328-704F-023033F10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531" y="3836156"/>
            <a:ext cx="266473" cy="317068"/>
          </a:xfrm>
          <a:prstGeom prst="ellipse">
            <a:avLst/>
          </a:prstGeom>
          <a:noFill/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6" name="Textfeld 28">
            <a:extLst>
              <a:ext uri="{FF2B5EF4-FFF2-40B4-BE49-F238E27FC236}">
                <a16:creationId xmlns:a16="http://schemas.microsoft.com/office/drawing/2014/main" id="{F189D7C9-4BB1-8F6B-764D-0E1CD13F9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544" y="3836156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37" name="Textfeld 28">
            <a:extLst>
              <a:ext uri="{FF2B5EF4-FFF2-40B4-BE49-F238E27FC236}">
                <a16:creationId xmlns:a16="http://schemas.microsoft.com/office/drawing/2014/main" id="{8BB1ADF4-1E23-509E-CEA9-25AA5C4FC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118" y="3836156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38" name="Textfeld 28">
            <a:extLst>
              <a:ext uri="{FF2B5EF4-FFF2-40B4-BE49-F238E27FC236}">
                <a16:creationId xmlns:a16="http://schemas.microsoft.com/office/drawing/2014/main" id="{F0DFF8F9-E8FB-1FC3-8204-9D63C2E82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5201" y="3836156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5AB4400-073C-0B78-74F4-072C79CFE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544" y="4307114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36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14D9250-A259-87B6-9DED-F23F9268F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0505" y="4296679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36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7419FEE-5E87-3C47-032E-1157FACF1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973" y="4307114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31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5EB8F15-501D-B459-BA32-C96E58301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4476" y="4320120"/>
            <a:ext cx="5824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rgbClr val="000000"/>
                </a:solidFill>
                <a:latin typeface="Kristen ITC" panose="03050502040202030202" pitchFamily="66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3165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A90C0-875A-4C90-BC39-3C2C6FFFE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Kurswahlsimulation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36FC37-7416-E859-3FE1-FB3D47E22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50" r="60665" b="30638"/>
          <a:stretch/>
        </p:blipFill>
        <p:spPr>
          <a:xfrm>
            <a:off x="3803515" y="2101173"/>
            <a:ext cx="4795736" cy="4280171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800FF57C-B45F-42FC-B408-ED1FF050CA64}"/>
              </a:ext>
            </a:extLst>
          </p:cNvPr>
          <p:cNvSpPr txBox="1"/>
          <p:nvPr/>
        </p:nvSpPr>
        <p:spPr>
          <a:xfrm>
            <a:off x="3154194" y="6389158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menzelths.github.io/</a:t>
            </a:r>
            <a:r>
              <a:rPr lang="de-DE" dirty="0" err="1"/>
              <a:t>kurswahl</a:t>
            </a:r>
            <a:r>
              <a:rPr lang="de-DE" dirty="0"/>
              <a:t>/#id=B;ex=EQFHIJYZ79adefg2</a:t>
            </a:r>
          </a:p>
        </p:txBody>
      </p:sp>
    </p:spTree>
    <p:extLst>
      <p:ext uri="{BB962C8B-B14F-4D97-AF65-F5344CB8AC3E}">
        <p14:creationId xmlns:p14="http://schemas.microsoft.com/office/powerpoint/2010/main" val="290857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69C92-EDCA-4653-A6AD-11CFED9B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Struktur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33985D-EBA8-4EDB-91F3-F1668235C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de-DE" dirty="0"/>
              <a:t>Die vier Halbjahre der Kursstufe bilden eine pädagogische Einheit:</a:t>
            </a:r>
          </a:p>
          <a:p>
            <a:r>
              <a:rPr lang="de-DE" dirty="0"/>
              <a:t>keine Versetzung</a:t>
            </a:r>
          </a:p>
          <a:p>
            <a:r>
              <a:rPr lang="de-DE" dirty="0"/>
              <a:t>Zeugnis pro Halbjahr</a:t>
            </a:r>
          </a:p>
          <a:p>
            <a:r>
              <a:rPr lang="de-DE" dirty="0"/>
              <a:t>Gesamtqualifikation (Abiturzeugnis)</a:t>
            </a:r>
            <a:br>
              <a:rPr lang="de-DE" dirty="0"/>
            </a:br>
            <a:r>
              <a:rPr lang="de-DE" dirty="0"/>
              <a:t>	</a:t>
            </a:r>
            <a:r>
              <a:rPr lang="de-DE" sz="2600" dirty="0"/>
              <a:t>Noten der Halbjahreszeugnisse (2/3)</a:t>
            </a:r>
          </a:p>
          <a:p>
            <a:pPr marL="0" indent="0">
              <a:buNone/>
            </a:pPr>
            <a:r>
              <a:rPr lang="de-DE" sz="2600" dirty="0"/>
              <a:t>	Ergebnis der Abiturprüfung (1/3)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2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D5B9D-F638-4500-ABD7-FED4647B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Unterrichtsfächer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4D3FC7A-5E92-4486-9436-5D92323B7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591001"/>
              </p:ext>
            </p:extLst>
          </p:nvPr>
        </p:nvGraphicFramePr>
        <p:xfrm>
          <a:off x="578585" y="1980578"/>
          <a:ext cx="11144985" cy="468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995">
                  <a:extLst>
                    <a:ext uri="{9D8B030D-6E8A-4147-A177-3AD203B41FA5}">
                      <a16:colId xmlns:a16="http://schemas.microsoft.com/office/drawing/2014/main" val="3618126697"/>
                    </a:ext>
                  </a:extLst>
                </a:gridCol>
                <a:gridCol w="3714995">
                  <a:extLst>
                    <a:ext uri="{9D8B030D-6E8A-4147-A177-3AD203B41FA5}">
                      <a16:colId xmlns:a16="http://schemas.microsoft.com/office/drawing/2014/main" val="3775568184"/>
                    </a:ext>
                  </a:extLst>
                </a:gridCol>
                <a:gridCol w="3714995">
                  <a:extLst>
                    <a:ext uri="{9D8B030D-6E8A-4147-A177-3AD203B41FA5}">
                      <a16:colId xmlns:a16="http://schemas.microsoft.com/office/drawing/2014/main" val="4226102003"/>
                    </a:ext>
                  </a:extLst>
                </a:gridCol>
              </a:tblGrid>
              <a:tr h="438406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Aufgabenfeld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Pflichtbereich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Wahlbereich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09681"/>
                  </a:ext>
                </a:extLst>
              </a:tr>
              <a:tr h="113985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</a:t>
                      </a:r>
                    </a:p>
                    <a:p>
                      <a:pPr algn="ctr"/>
                      <a:r>
                        <a:rPr lang="de-DE" sz="2400" dirty="0"/>
                        <a:t>sprachlich – literarisch -künstlerisch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7137002"/>
                  </a:ext>
                </a:extLst>
              </a:tr>
              <a:tr h="113985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II</a:t>
                      </a:r>
                    </a:p>
                    <a:p>
                      <a:pPr algn="ctr"/>
                      <a:r>
                        <a:rPr lang="de-DE" sz="2400" dirty="0"/>
                        <a:t>gesellschaftswissen-</a:t>
                      </a:r>
                      <a:r>
                        <a:rPr lang="de-DE" sz="2400" dirty="0" err="1"/>
                        <a:t>schaftlich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0798708"/>
                  </a:ext>
                </a:extLst>
              </a:tr>
              <a:tr h="113985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III</a:t>
                      </a:r>
                    </a:p>
                    <a:p>
                      <a:pPr algn="ctr"/>
                      <a:r>
                        <a:rPr lang="de-DE" sz="2400" dirty="0"/>
                        <a:t>mathematisch - natur-wissenschaftlich - technisch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390552"/>
                  </a:ext>
                </a:extLst>
              </a:tr>
              <a:tr h="658504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430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82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D5B9D-F638-4500-ABD7-FED4647B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Unterrichtsfächer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4D3FC7A-5E92-4486-9436-5D92323B77AD}"/>
              </a:ext>
            </a:extLst>
          </p:cNvPr>
          <p:cNvGraphicFramePr>
            <a:graphicFrameLocks noGrp="1"/>
          </p:cNvGraphicFramePr>
          <p:nvPr/>
        </p:nvGraphicFramePr>
        <p:xfrm>
          <a:off x="578585" y="1980578"/>
          <a:ext cx="11144985" cy="468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995">
                  <a:extLst>
                    <a:ext uri="{9D8B030D-6E8A-4147-A177-3AD203B41FA5}">
                      <a16:colId xmlns:a16="http://schemas.microsoft.com/office/drawing/2014/main" val="3618126697"/>
                    </a:ext>
                  </a:extLst>
                </a:gridCol>
                <a:gridCol w="3714995">
                  <a:extLst>
                    <a:ext uri="{9D8B030D-6E8A-4147-A177-3AD203B41FA5}">
                      <a16:colId xmlns:a16="http://schemas.microsoft.com/office/drawing/2014/main" val="3775568184"/>
                    </a:ext>
                  </a:extLst>
                </a:gridCol>
                <a:gridCol w="3714995">
                  <a:extLst>
                    <a:ext uri="{9D8B030D-6E8A-4147-A177-3AD203B41FA5}">
                      <a16:colId xmlns:a16="http://schemas.microsoft.com/office/drawing/2014/main" val="4226102003"/>
                    </a:ext>
                  </a:extLst>
                </a:gridCol>
              </a:tblGrid>
              <a:tr h="438406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Aufgabenfeld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Pflichtbereich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Wahlbereich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09681"/>
                  </a:ext>
                </a:extLst>
              </a:tr>
              <a:tr h="113985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</a:t>
                      </a:r>
                    </a:p>
                    <a:p>
                      <a:pPr algn="ctr"/>
                      <a:r>
                        <a:rPr lang="de-DE" sz="2400" dirty="0"/>
                        <a:t>sprachlich – literarisch -künstlerisch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Deutsch</a:t>
                      </a:r>
                    </a:p>
                    <a:p>
                      <a:pPr algn="ctr"/>
                      <a:r>
                        <a:rPr lang="de-DE" sz="2400" dirty="0"/>
                        <a:t>Fremdsprachen</a:t>
                      </a:r>
                    </a:p>
                    <a:p>
                      <a:pPr algn="ctr"/>
                      <a:r>
                        <a:rPr lang="de-DE" sz="2400" dirty="0"/>
                        <a:t>Musik, Bildende Kunst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7137002"/>
                  </a:ext>
                </a:extLst>
              </a:tr>
              <a:tr h="113985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II</a:t>
                      </a:r>
                    </a:p>
                    <a:p>
                      <a:pPr algn="ctr"/>
                      <a:r>
                        <a:rPr lang="de-DE" sz="2400" dirty="0"/>
                        <a:t>gesellschaftswissen-</a:t>
                      </a:r>
                      <a:r>
                        <a:rPr lang="de-DE" sz="2400" dirty="0" err="1"/>
                        <a:t>schaftlich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0798708"/>
                  </a:ext>
                </a:extLst>
              </a:tr>
              <a:tr h="113985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III</a:t>
                      </a:r>
                    </a:p>
                    <a:p>
                      <a:pPr algn="ctr"/>
                      <a:r>
                        <a:rPr lang="de-DE" sz="2400" dirty="0"/>
                        <a:t>mathematisch - natur-wissenschaftlich - technisch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390552"/>
                  </a:ext>
                </a:extLst>
              </a:tr>
              <a:tr h="658504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430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85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D5B9D-F638-4500-ABD7-FED4647B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Unterrichtsfächer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4D3FC7A-5E92-4486-9436-5D92323B77AD}"/>
              </a:ext>
            </a:extLst>
          </p:cNvPr>
          <p:cNvGraphicFramePr>
            <a:graphicFrameLocks noGrp="1"/>
          </p:cNvGraphicFramePr>
          <p:nvPr/>
        </p:nvGraphicFramePr>
        <p:xfrm>
          <a:off x="578585" y="1980578"/>
          <a:ext cx="11144985" cy="468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995">
                  <a:extLst>
                    <a:ext uri="{9D8B030D-6E8A-4147-A177-3AD203B41FA5}">
                      <a16:colId xmlns:a16="http://schemas.microsoft.com/office/drawing/2014/main" val="3618126697"/>
                    </a:ext>
                  </a:extLst>
                </a:gridCol>
                <a:gridCol w="3714995">
                  <a:extLst>
                    <a:ext uri="{9D8B030D-6E8A-4147-A177-3AD203B41FA5}">
                      <a16:colId xmlns:a16="http://schemas.microsoft.com/office/drawing/2014/main" val="3775568184"/>
                    </a:ext>
                  </a:extLst>
                </a:gridCol>
                <a:gridCol w="3714995">
                  <a:extLst>
                    <a:ext uri="{9D8B030D-6E8A-4147-A177-3AD203B41FA5}">
                      <a16:colId xmlns:a16="http://schemas.microsoft.com/office/drawing/2014/main" val="4226102003"/>
                    </a:ext>
                  </a:extLst>
                </a:gridCol>
              </a:tblGrid>
              <a:tr h="438406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Aufgabenfeld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Pflichtbereich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Wahlbereich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09681"/>
                  </a:ext>
                </a:extLst>
              </a:tr>
              <a:tr h="113985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</a:t>
                      </a:r>
                    </a:p>
                    <a:p>
                      <a:pPr algn="ctr"/>
                      <a:r>
                        <a:rPr lang="de-DE" sz="2400" dirty="0"/>
                        <a:t>sprachlich – literarisch -künstlerisch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Deutsch</a:t>
                      </a:r>
                    </a:p>
                    <a:p>
                      <a:pPr algn="ctr"/>
                      <a:r>
                        <a:rPr lang="de-DE" sz="2400" dirty="0"/>
                        <a:t>Fremdsprachen</a:t>
                      </a:r>
                    </a:p>
                    <a:p>
                      <a:pPr algn="ctr"/>
                      <a:r>
                        <a:rPr lang="de-DE" sz="2400" dirty="0"/>
                        <a:t>Musik, Bildende Kunst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7137002"/>
                  </a:ext>
                </a:extLst>
              </a:tr>
              <a:tr h="113985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II</a:t>
                      </a:r>
                    </a:p>
                    <a:p>
                      <a:pPr algn="ctr"/>
                      <a:r>
                        <a:rPr lang="de-DE" sz="2400" dirty="0"/>
                        <a:t>gesellschaftswissen-</a:t>
                      </a:r>
                      <a:r>
                        <a:rPr lang="de-DE" sz="2400" dirty="0" err="1"/>
                        <a:t>schaftlich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Geschichte, Geographie</a:t>
                      </a:r>
                    </a:p>
                    <a:p>
                      <a:pPr algn="ctr"/>
                      <a:r>
                        <a:rPr lang="de-DE" sz="2400" dirty="0"/>
                        <a:t>Gemeinschaftskunde</a:t>
                      </a:r>
                    </a:p>
                    <a:p>
                      <a:pPr algn="ctr"/>
                      <a:r>
                        <a:rPr lang="de-DE" sz="2400" dirty="0"/>
                        <a:t>Wirtschaft, Religion, Ethik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0798708"/>
                  </a:ext>
                </a:extLst>
              </a:tr>
              <a:tr h="113985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III</a:t>
                      </a:r>
                    </a:p>
                    <a:p>
                      <a:pPr algn="ctr"/>
                      <a:r>
                        <a:rPr lang="de-DE" sz="2400" dirty="0"/>
                        <a:t>mathematisch - natur-wissenschaftlich - technisch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390552"/>
                  </a:ext>
                </a:extLst>
              </a:tr>
              <a:tr h="658504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430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09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D5B9D-F638-4500-ABD7-FED4647B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Unterrichtsfächer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4D3FC7A-5E92-4486-9436-5D92323B77AD}"/>
              </a:ext>
            </a:extLst>
          </p:cNvPr>
          <p:cNvGraphicFramePr>
            <a:graphicFrameLocks noGrp="1"/>
          </p:cNvGraphicFramePr>
          <p:nvPr/>
        </p:nvGraphicFramePr>
        <p:xfrm>
          <a:off x="578585" y="1980578"/>
          <a:ext cx="11144985" cy="468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995">
                  <a:extLst>
                    <a:ext uri="{9D8B030D-6E8A-4147-A177-3AD203B41FA5}">
                      <a16:colId xmlns:a16="http://schemas.microsoft.com/office/drawing/2014/main" val="3618126697"/>
                    </a:ext>
                  </a:extLst>
                </a:gridCol>
                <a:gridCol w="3714995">
                  <a:extLst>
                    <a:ext uri="{9D8B030D-6E8A-4147-A177-3AD203B41FA5}">
                      <a16:colId xmlns:a16="http://schemas.microsoft.com/office/drawing/2014/main" val="3775568184"/>
                    </a:ext>
                  </a:extLst>
                </a:gridCol>
                <a:gridCol w="3714995">
                  <a:extLst>
                    <a:ext uri="{9D8B030D-6E8A-4147-A177-3AD203B41FA5}">
                      <a16:colId xmlns:a16="http://schemas.microsoft.com/office/drawing/2014/main" val="4226102003"/>
                    </a:ext>
                  </a:extLst>
                </a:gridCol>
              </a:tblGrid>
              <a:tr h="438406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Aufgabenfeld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Pflichtbereich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Wahlbereich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09681"/>
                  </a:ext>
                </a:extLst>
              </a:tr>
              <a:tr h="113985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</a:t>
                      </a:r>
                    </a:p>
                    <a:p>
                      <a:pPr algn="ctr"/>
                      <a:r>
                        <a:rPr lang="de-DE" sz="2400" dirty="0"/>
                        <a:t>sprachlich – literarisch -künstlerisch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Deutsch</a:t>
                      </a:r>
                    </a:p>
                    <a:p>
                      <a:pPr algn="ctr"/>
                      <a:r>
                        <a:rPr lang="de-DE" sz="2400" dirty="0"/>
                        <a:t>Fremdsprachen</a:t>
                      </a:r>
                    </a:p>
                    <a:p>
                      <a:pPr algn="ctr"/>
                      <a:r>
                        <a:rPr lang="de-DE" sz="2400" dirty="0"/>
                        <a:t>Musik, Bildende Kunst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7137002"/>
                  </a:ext>
                </a:extLst>
              </a:tr>
              <a:tr h="113985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II</a:t>
                      </a:r>
                    </a:p>
                    <a:p>
                      <a:pPr algn="ctr"/>
                      <a:r>
                        <a:rPr lang="de-DE" sz="2400" dirty="0"/>
                        <a:t>gesellschaftswissen-</a:t>
                      </a:r>
                      <a:r>
                        <a:rPr lang="de-DE" sz="2400" dirty="0" err="1"/>
                        <a:t>schaftlich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Geschichte, Geographie</a:t>
                      </a:r>
                    </a:p>
                    <a:p>
                      <a:pPr algn="ctr"/>
                      <a:r>
                        <a:rPr lang="de-DE" sz="2400" dirty="0"/>
                        <a:t>Gemeinschaftskunde</a:t>
                      </a:r>
                    </a:p>
                    <a:p>
                      <a:pPr algn="ctr"/>
                      <a:r>
                        <a:rPr lang="de-DE" sz="2400" dirty="0"/>
                        <a:t>Wirtschaft, Religion, Ethik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0798708"/>
                  </a:ext>
                </a:extLst>
              </a:tr>
              <a:tr h="113985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III</a:t>
                      </a:r>
                    </a:p>
                    <a:p>
                      <a:pPr algn="ctr"/>
                      <a:r>
                        <a:rPr lang="de-DE" sz="2400" dirty="0"/>
                        <a:t>mathematisch - natur-wissenschaftlich - technisch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Mathematik</a:t>
                      </a:r>
                    </a:p>
                    <a:p>
                      <a:pPr algn="ctr"/>
                      <a:r>
                        <a:rPr lang="de-DE" sz="2400" dirty="0"/>
                        <a:t>Biologie, Chemie, Physik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390552"/>
                  </a:ext>
                </a:extLst>
              </a:tr>
              <a:tr h="658504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430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53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7.5|9.2|1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2.3|10.8|12|5.3|8.6|5.9|6.8|4.7|2.6|11.3|9.5|19|10|8.3|5|4.9|12.2|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2|4.4|13.1|4|5.7|5.8|2.1|4.4|1.5|2|18.1|13.5|17.8|5.2|5.3|3.5|2.6|12.1|3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3.6|12.5|1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7|18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6.1|12.6|23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2|5.4|9.4|16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|13.1|6.4|13|7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10.8|15.7|13|21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4.9|1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6|1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6|13.3|11.7|17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6.5|1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3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6.8|7.9|1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bändert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bändert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ebänder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1739</Words>
  <Application>Microsoft Office PowerPoint</Application>
  <PresentationFormat>Breitbild</PresentationFormat>
  <Paragraphs>642</Paragraphs>
  <Slides>42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 Math</vt:lpstr>
      <vt:lpstr>Corbel</vt:lpstr>
      <vt:lpstr>Kristen ITC</vt:lpstr>
      <vt:lpstr>Wingdings</vt:lpstr>
      <vt:lpstr>Gebändert</vt:lpstr>
      <vt:lpstr>Diagramm</vt:lpstr>
      <vt:lpstr>Anna-Essinger-Gymnasium</vt:lpstr>
      <vt:lpstr>Inhalte</vt:lpstr>
      <vt:lpstr>Inhalte</vt:lpstr>
      <vt:lpstr>Änderungen in der Kursstufe</vt:lpstr>
      <vt:lpstr>Struktur</vt:lpstr>
      <vt:lpstr>Unterrichtsfächer</vt:lpstr>
      <vt:lpstr>Unterrichtsfächer</vt:lpstr>
      <vt:lpstr>Unterrichtsfächer</vt:lpstr>
      <vt:lpstr>Unterrichtsfächer</vt:lpstr>
      <vt:lpstr>Unterrichtsfächer</vt:lpstr>
      <vt:lpstr>Unterrichtsfächer</vt:lpstr>
      <vt:lpstr>Unterrichtsfächer</vt:lpstr>
      <vt:lpstr>Zahl der Wochenstunden</vt:lpstr>
      <vt:lpstr>Notenstufen</vt:lpstr>
      <vt:lpstr>Inhalte</vt:lpstr>
      <vt:lpstr>Leistungsfächer</vt:lpstr>
      <vt:lpstr>Basisfächer</vt:lpstr>
      <vt:lpstr>Besondere Lernleistung</vt:lpstr>
      <vt:lpstr>Seminarkursthemen</vt:lpstr>
      <vt:lpstr>Seminarkurs Klimawandel</vt:lpstr>
      <vt:lpstr>Seminarkurs Klimawandel</vt:lpstr>
      <vt:lpstr>Wertung der BLL</vt:lpstr>
      <vt:lpstr>Anzahl Kurse</vt:lpstr>
      <vt:lpstr>anrechnungspflicht</vt:lpstr>
      <vt:lpstr>Beispiel kurswahl</vt:lpstr>
      <vt:lpstr>Beispiel kurswahl</vt:lpstr>
      <vt:lpstr>Inhalte</vt:lpstr>
      <vt:lpstr>Abiturprüfungen</vt:lpstr>
      <vt:lpstr>Mündliche Prüfung</vt:lpstr>
      <vt:lpstr>Mündliche Prüfungsfächer</vt:lpstr>
      <vt:lpstr>Mündliche Prüfungsfächer</vt:lpstr>
      <vt:lpstr>Unmögliche Kurswahl</vt:lpstr>
      <vt:lpstr>Unmögliche Kurswahl</vt:lpstr>
      <vt:lpstr>Unmögliche Kurswahl</vt:lpstr>
      <vt:lpstr>Gesamtqualifikation</vt:lpstr>
      <vt:lpstr>Gesamtqualifikation</vt:lpstr>
      <vt:lpstr>Inhalte</vt:lpstr>
      <vt:lpstr>Termine</vt:lpstr>
      <vt:lpstr>Kurswahlbogen</vt:lpstr>
      <vt:lpstr>Kurswahlbogen</vt:lpstr>
      <vt:lpstr>Kurswahlbogen</vt:lpstr>
      <vt:lpstr>Kurswahlsimulation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Anna-Essinger-Gymnasium</dc:title>
  <dc:creator>Markus Wunden</dc:creator>
  <cp:lastModifiedBy>Ursula Hrle</cp:lastModifiedBy>
  <cp:revision>57</cp:revision>
  <dcterms:created xsi:type="dcterms:W3CDTF">2022-01-29T14:48:55Z</dcterms:created>
  <dcterms:modified xsi:type="dcterms:W3CDTF">2023-02-20T09:25:10Z</dcterms:modified>
</cp:coreProperties>
</file>